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autoCompressPictures="0">
  <p:sldMasterIdLst>
    <p:sldMasterId id="2147483648" r:id="rId1"/>
    <p:sldMasterId id="2147483660" r:id="rId2"/>
  </p:sldMasterIdLst>
  <p:notesMasterIdLst>
    <p:notesMasterId r:id="rId17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</p:sldIdLst>
  <p:sldSz cx="9144000" cy="6858000" type="screen4x3"/>
  <p:notesSz cx="7315200" cy="9601200"/>
  <p:embeddedFontLst>
    <p:embeddedFont>
      <p:font typeface="Caveat" pitchFamily="2" charset="77"/>
      <p:regular r:id="rId18"/>
      <p:bold r:id="rId19"/>
    </p:embeddedFont>
    <p:embeddedFont>
      <p:font typeface="Century Gothic" panose="020B0502020202020204" pitchFamily="34" charset="0"/>
      <p:regular r:id="rId20"/>
      <p:bold r:id="rId21"/>
      <p:italic r:id="rId22"/>
      <p:boldItalic r:id="rId23"/>
    </p:embeddedFont>
    <p:embeddedFont>
      <p:font typeface="Gill Sans" panose="020B0502020104020203" pitchFamily="34" charset="-79"/>
      <p:regular r:id="rId24"/>
      <p:bold r:id="rId25"/>
    </p:embeddedFont>
    <p:embeddedFont>
      <p:font typeface="Montserrat Medium" pitchFamily="2" charset="77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2" roundtripDataSignature="AMtx7mil72kqHgtFvh4ytcGoTipUTlzhi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5"/>
    <p:restoredTop sz="94701"/>
  </p:normalViewPr>
  <p:slideViewPr>
    <p:cSldViewPr snapToGrid="0" snapToObjects="1">
      <p:cViewPr varScale="1">
        <p:scale>
          <a:sx n="95" d="100"/>
          <a:sy n="95" d="100"/>
        </p:scale>
        <p:origin x="127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1.xml"/><Relationship Id="rId21" Type="http://schemas.openxmlformats.org/officeDocument/2006/relationships/font" Target="fonts/font4.fntdata"/><Relationship Id="rId34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7.fntdata"/><Relationship Id="rId32" Type="http://customschemas.google.com/relationships/presentationmetadata" Target="meta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36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font" Target="fonts/font2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5" Type="http://schemas.openxmlformats.org/officeDocument/2006/relationships/theme" Target="theme/theme1.xml"/><Relationship Id="rId8" Type="http://schemas.openxmlformats.org/officeDocument/2006/relationships/slide" Target="slides/slide6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3227520171089727"/>
          <c:y val="2.8703703703703703E-2"/>
          <c:w val="0.70899470899470884"/>
          <c:h val="0.7866618547681539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Math</c:v>
                </c:pt>
              </c:strCache>
            </c:strRef>
          </c:tx>
          <c:spPr>
            <a:solidFill>
              <a:schemeClr val="accent1">
                <a:lumMod val="60000"/>
                <a:lumOff val="40000"/>
              </a:schemeClr>
            </a:solidFill>
            <a:ln w="19050">
              <a:solidFill>
                <a:schemeClr val="bg1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Involvement Rating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3.55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928-4617-BD35-F4A34303FCA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Non-Math</c:v>
                </c:pt>
              </c:strCache>
            </c:strRef>
          </c:tx>
          <c:spPr>
            <a:solidFill>
              <a:schemeClr val="accent6">
                <a:lumMod val="60000"/>
                <a:lumOff val="40000"/>
              </a:schemeClr>
            </a:solidFill>
            <a:ln w="19050">
              <a:solidFill>
                <a:schemeClr val="bg1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Involvement Rating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2.72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928-4617-BD35-F4A34303FCAD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25"/>
        <c:overlap val="-25"/>
        <c:axId val="136819168"/>
        <c:axId val="314822728"/>
      </c:barChart>
      <c:catAx>
        <c:axId val="1368191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noFill/>
                <a:latin typeface="+mn-lt"/>
                <a:ea typeface="+mn-ea"/>
                <a:cs typeface="+mn-cs"/>
              </a:defRPr>
            </a:pPr>
            <a:endParaRPr lang="en-US"/>
          </a:p>
        </c:txPr>
        <c:crossAx val="314822728"/>
        <c:crosses val="autoZero"/>
        <c:auto val="1"/>
        <c:lblAlgn val="ctr"/>
        <c:lblOffset val="100"/>
        <c:noMultiLvlLbl val="0"/>
      </c:catAx>
      <c:valAx>
        <c:axId val="314822728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3681916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Math</c:v>
                </c:pt>
              </c:strCache>
            </c:strRef>
          </c:tx>
          <c:spPr>
            <a:solidFill>
              <a:schemeClr val="accent1">
                <a:lumMod val="60000"/>
                <a:lumOff val="40000"/>
              </a:schemeClr>
            </a:solidFill>
            <a:ln w="19050">
              <a:solidFill>
                <a:schemeClr val="bg1"/>
              </a:solidFill>
            </a:ln>
            <a:effectLst/>
          </c:spPr>
          <c:invertIfNegative val="0"/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1"/>
                <c:pt idx="0">
                  <c:v>% Sequential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1"/>
                <c:pt idx="0">
                  <c:v>0.75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AA7-443D-A93B-D1253C0D75A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Non-Math</c:v>
                </c:pt>
              </c:strCache>
            </c:strRef>
          </c:tx>
          <c:spPr>
            <a:solidFill>
              <a:schemeClr val="accent6">
                <a:lumMod val="60000"/>
                <a:lumOff val="40000"/>
              </a:schemeClr>
            </a:solidFill>
            <a:ln w="19050">
              <a:solidFill>
                <a:schemeClr val="bg1"/>
              </a:solidFill>
            </a:ln>
            <a:effectLst/>
          </c:spPr>
          <c:invertIfNegative val="0"/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1"/>
                <c:pt idx="0">
                  <c:v>% Sequential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1"/>
                <c:pt idx="0">
                  <c:v>0.23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AA7-443D-A93B-D1253C0D75AF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75"/>
        <c:overlap val="-25"/>
        <c:axId val="314936368"/>
        <c:axId val="314936752"/>
      </c:barChart>
      <c:catAx>
        <c:axId val="3149363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noFill/>
                <a:latin typeface="+mn-lt"/>
                <a:ea typeface="+mn-ea"/>
                <a:cs typeface="+mn-cs"/>
              </a:defRPr>
            </a:pPr>
            <a:endParaRPr lang="en-US"/>
          </a:p>
        </c:txPr>
        <c:crossAx val="314936752"/>
        <c:crosses val="autoZero"/>
        <c:auto val="1"/>
        <c:lblAlgn val="ctr"/>
        <c:lblOffset val="100"/>
        <c:noMultiLvlLbl val="0"/>
      </c:catAx>
      <c:valAx>
        <c:axId val="314936752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31493636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Math</c:v>
                </c:pt>
              </c:strCache>
            </c:strRef>
          </c:tx>
          <c:spPr>
            <a:solidFill>
              <a:schemeClr val="accent1">
                <a:lumMod val="60000"/>
                <a:lumOff val="40000"/>
              </a:schemeClr>
            </a:solidFill>
            <a:ln w="1905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invertIfNegative val="0"/>
          <c:dPt>
            <c:idx val="0"/>
            <c:invertIfNegative val="0"/>
            <c:bubble3D val="0"/>
            <c:spPr>
              <a:solidFill>
                <a:schemeClr val="accent1">
                  <a:lumMod val="60000"/>
                  <a:lumOff val="40000"/>
                </a:schemeClr>
              </a:solidFill>
              <a:ln w="1905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0-5EF7-45F4-BA15-8560F6377BE6}"/>
              </c:ext>
            </c:extLst>
          </c:dPt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1"/>
                <c:pt idx="0">
                  <c:v>% Associative-Cooperative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1"/>
                <c:pt idx="0">
                  <c:v>0.32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4A8-4F96-9988-D561C24CFC1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Non-Math</c:v>
                </c:pt>
              </c:strCache>
            </c:strRef>
          </c:tx>
          <c:spPr>
            <a:solidFill>
              <a:schemeClr val="accent6">
                <a:lumMod val="60000"/>
                <a:lumOff val="40000"/>
              </a:schemeClr>
            </a:solidFill>
            <a:ln w="19050">
              <a:solidFill>
                <a:schemeClr val="bg1"/>
              </a:solidFill>
            </a:ln>
            <a:effectLst/>
          </c:spPr>
          <c:invertIfNegative val="0"/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1"/>
                <c:pt idx="0">
                  <c:v>% Associative-Cooperative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1"/>
                <c:pt idx="0">
                  <c:v>0.15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4A8-4F96-9988-D561C24CFC17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75"/>
        <c:overlap val="-25"/>
        <c:axId val="136819952"/>
        <c:axId val="314298376"/>
      </c:barChart>
      <c:catAx>
        <c:axId val="1368199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noFill/>
                <a:latin typeface="+mn-lt"/>
                <a:ea typeface="+mn-ea"/>
                <a:cs typeface="+mn-cs"/>
              </a:defRPr>
            </a:pPr>
            <a:endParaRPr lang="en-US"/>
          </a:p>
        </c:txPr>
        <c:crossAx val="314298376"/>
        <c:crosses val="autoZero"/>
        <c:auto val="1"/>
        <c:lblAlgn val="ctr"/>
        <c:lblOffset val="100"/>
        <c:noMultiLvlLbl val="0"/>
      </c:catAx>
      <c:valAx>
        <c:axId val="31429837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368199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169920" cy="4817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4143587" y="0"/>
            <a:ext cx="3169920" cy="4817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497013" y="1200150"/>
            <a:ext cx="4321175" cy="32400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9119474"/>
            <a:ext cx="3169920" cy="481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4j4dyqQ0TJ0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70043f4006_0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97013" y="1200150"/>
            <a:ext cx="4321175" cy="32400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0" name="Google Shape;290;g70043f4006_0_332:notes"/>
          <p:cNvSpPr txBox="1">
            <a:spLocks noGrp="1"/>
          </p:cNvSpPr>
          <p:nvPr>
            <p:ph type="body" idx="1"/>
          </p:nvPr>
        </p:nvSpPr>
        <p:spPr>
          <a:xfrm>
            <a:off x="731520" y="4620577"/>
            <a:ext cx="5852100" cy="37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g70043f4006_0_332:notes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800" cy="48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97013" y="1200150"/>
            <a:ext cx="4321175" cy="32400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0" name="Google Shape;480;p10:notes"/>
          <p:cNvSpPr txBox="1">
            <a:spLocks noGrp="1"/>
          </p:cNvSpPr>
          <p:nvPr>
            <p:ph type="body" idx="1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ADDITIONAL DISCUSSION QUESTIONS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kinds of math concepts do you typically focus on with your pre-k students?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How do you currently incorporate math content throughout the day?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Are there some math skills that you are more comfortable teaching than others?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Why do you think we don’t see more math in early learning classrooms?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How will you introduce new activities or materials to children? What is your learning goal?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kinds of questions can you ask to explore and inspire children’s math thinking?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How will you support children who need extra help?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How could you make this activity more challenging for children with advanced skills?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Once you encourage children to “Think like Mathematicians”….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How will you support children who need extra help?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How could you make this activity more challenging for children with advanced skills?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1" name="Google Shape;481;p10:notes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97013" y="1200150"/>
            <a:ext cx="4321175" cy="32400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3" name="Google Shape;493;p11:notes"/>
          <p:cNvSpPr txBox="1">
            <a:spLocks noGrp="1"/>
          </p:cNvSpPr>
          <p:nvPr>
            <p:ph type="body" idx="1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sz="12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https://youtu.be/4j4dyqQ0TJ0</a:t>
            </a: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**may need to find different video before publishing materials. I think this might be the one with a single unconsented child jumping in the background…**</a:t>
            </a:r>
            <a:endParaRPr/>
          </a:p>
        </p:txBody>
      </p:sp>
      <p:sp>
        <p:nvSpPr>
          <p:cNvPr id="494" name="Google Shape;494;p11:notes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97013" y="1200150"/>
            <a:ext cx="4321175" cy="32400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3" name="Google Shape;503;p12:notes"/>
          <p:cNvSpPr txBox="1">
            <a:spLocks noGrp="1"/>
          </p:cNvSpPr>
          <p:nvPr>
            <p:ph type="body" idx="1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https://mpt.pbslearningmedia.org/resource/kids-lab-classroom-virtual-prek-lets-measure/lets-measure-in-the-classroom-pbs-kids-lab-virtual-pre-k/#.Wsvqdy7waCo </a:t>
            </a:r>
            <a:endParaRPr/>
          </a:p>
        </p:txBody>
      </p:sp>
      <p:sp>
        <p:nvSpPr>
          <p:cNvPr id="504" name="Google Shape;504;p12:notes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13:notes"/>
          <p:cNvSpPr txBox="1">
            <a:spLocks noGrp="1"/>
          </p:cNvSpPr>
          <p:nvPr>
            <p:ph type="body" idx="1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97013" y="1200150"/>
            <a:ext cx="4321175" cy="32400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14:notes"/>
          <p:cNvSpPr txBox="1">
            <a:spLocks noGrp="1"/>
          </p:cNvSpPr>
          <p:nvPr>
            <p:ph type="body" idx="1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" name="Google Shape;521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97013" y="1200150"/>
            <a:ext cx="4321175" cy="32400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70043f4006_0_6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97013" y="1200150"/>
            <a:ext cx="4321175" cy="32400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0" name="Google Shape;300;g70043f4006_0_664:notes"/>
          <p:cNvSpPr txBox="1">
            <a:spLocks noGrp="1"/>
          </p:cNvSpPr>
          <p:nvPr>
            <p:ph type="body" idx="1"/>
          </p:nvPr>
        </p:nvSpPr>
        <p:spPr>
          <a:xfrm>
            <a:off x="731520" y="4620577"/>
            <a:ext cx="5852100" cy="37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" name="Google Shape;301;g70043f4006_0_664:notes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800" cy="48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97013" y="1200150"/>
            <a:ext cx="4321175" cy="32400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9" name="Google Shape;309;p3:notes"/>
          <p:cNvSpPr txBox="1">
            <a:spLocks noGrp="1"/>
          </p:cNvSpPr>
          <p:nvPr>
            <p:ph type="body" idx="1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Icebreaker/pop quiz activity: which skills are related to math…</a:t>
            </a:r>
            <a:endParaRPr/>
          </a:p>
        </p:txBody>
      </p:sp>
      <p:sp>
        <p:nvSpPr>
          <p:cNvPr id="310" name="Google Shape;310;p3:notes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97013" y="1200150"/>
            <a:ext cx="4321175" cy="32400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2" name="Google Shape;322;p4:notes"/>
          <p:cNvSpPr txBox="1">
            <a:spLocks noGrp="1"/>
          </p:cNvSpPr>
          <p:nvPr>
            <p:ph type="body" idx="1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/>
              <a:t>41% none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/>
              <a:t>21% toys/games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/>
              <a:t>15% (literacy,reading,writing,la)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/>
              <a:t>7% science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/>
              <a:t>4% social studies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Spring 2016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N =26 classrooms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</p:txBody>
      </p:sp>
      <p:sp>
        <p:nvSpPr>
          <p:cNvPr id="323" name="Google Shape;323;p4:notes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:notes"/>
          <p:cNvSpPr txBox="1">
            <a:spLocks noGrp="1"/>
          </p:cNvSpPr>
          <p:nvPr>
            <p:ph type="body" idx="1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97013" y="1200150"/>
            <a:ext cx="4321175" cy="32400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97013" y="1200150"/>
            <a:ext cx="4321175" cy="32400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5" name="Google Shape;395;p6:notes"/>
          <p:cNvSpPr txBox="1">
            <a:spLocks noGrp="1"/>
          </p:cNvSpPr>
          <p:nvPr>
            <p:ph type="body" idx="1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Discussion Point: What kinds of math concepts do you typically focus on with your pre-k students?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ill Sans"/>
              <a:buNone/>
            </a:pPr>
            <a:r>
              <a:rPr lang="en-US" b="1">
                <a:latin typeface="Gill Sans"/>
                <a:ea typeface="Gill Sans"/>
                <a:cs typeface="Gill Sans"/>
                <a:sym typeface="Gill Sans"/>
              </a:rPr>
              <a:t>NUMBERS &amp; OPERATIONS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ill Sans"/>
              <a:buNone/>
            </a:pPr>
            <a:r>
              <a:rPr lang="en-US">
                <a:latin typeface="Gill Sans"/>
                <a:ea typeface="Gill Sans"/>
                <a:cs typeface="Gill Sans"/>
                <a:sym typeface="Gill Sans"/>
              </a:rPr>
              <a:t>Most easily identified, most important math content in early childhood classrooms; rightfully receives most emphasis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US" b="1">
                <a:latin typeface="Gill Sans"/>
                <a:ea typeface="Gill Sans"/>
                <a:cs typeface="Gill Sans"/>
                <a:sym typeface="Gill Sans"/>
              </a:rPr>
              <a:t>Counting</a:t>
            </a:r>
            <a:endParaRPr/>
          </a:p>
          <a:p>
            <a:pPr marL="342900" marR="0" lvl="0" indent="-34290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ill Sans"/>
              <a:buChar char="-"/>
            </a:pPr>
            <a:r>
              <a:rPr lang="en-US" u="sng">
                <a:latin typeface="Gill Sans"/>
                <a:ea typeface="Gill Sans"/>
                <a:cs typeface="Gill Sans"/>
                <a:sym typeface="Gill Sans"/>
              </a:rPr>
              <a:t>Number sequence</a:t>
            </a:r>
            <a:r>
              <a:rPr lang="en-US">
                <a:latin typeface="Gill Sans"/>
                <a:ea typeface="Gill Sans"/>
                <a:cs typeface="Gill Sans"/>
                <a:sym typeface="Gill Sans"/>
              </a:rPr>
              <a:t>: names and correct order of numbers; usually recited by rote; 11, 12, 13, etc. can be challenging exceptions to the pattern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ill Sans"/>
              <a:buChar char="-"/>
            </a:pPr>
            <a:r>
              <a:rPr lang="en-US" u="sng">
                <a:latin typeface="Gill Sans"/>
                <a:ea typeface="Gill Sans"/>
                <a:cs typeface="Gill Sans"/>
                <a:sym typeface="Gill Sans"/>
              </a:rPr>
              <a:t>One-to-one correspondence</a:t>
            </a:r>
            <a:r>
              <a:rPr lang="en-US">
                <a:latin typeface="Gill Sans"/>
                <a:ea typeface="Gill Sans"/>
                <a:cs typeface="Gill Sans"/>
                <a:sym typeface="Gill Sans"/>
              </a:rPr>
              <a:t>: one number name is given/matched to one and only one object in a set (e.g., touch each one)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ill Sans"/>
              <a:buChar char="-"/>
            </a:pPr>
            <a:r>
              <a:rPr lang="en-US" u="sng">
                <a:latin typeface="Gill Sans"/>
                <a:ea typeface="Gill Sans"/>
                <a:cs typeface="Gill Sans"/>
                <a:sym typeface="Gill Sans"/>
              </a:rPr>
              <a:t>Cardinality</a:t>
            </a:r>
            <a:r>
              <a:rPr lang="en-US">
                <a:latin typeface="Gill Sans"/>
                <a:ea typeface="Gill Sans"/>
                <a:cs typeface="Gill Sans"/>
                <a:sym typeface="Gill Sans"/>
              </a:rPr>
              <a:t>: last number named when counting a set tells how many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b="1">
                <a:latin typeface="Gill Sans"/>
                <a:ea typeface="Gill Sans"/>
                <a:cs typeface="Gill Sans"/>
                <a:sym typeface="Gill Sans"/>
              </a:rPr>
              <a:t>Quantity (Sense of Number)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ill Sans"/>
              <a:buChar char="-"/>
            </a:pPr>
            <a:r>
              <a:rPr lang="en-US">
                <a:latin typeface="Gill Sans"/>
                <a:ea typeface="Gill Sans"/>
                <a:cs typeface="Gill Sans"/>
                <a:sym typeface="Gill Sans"/>
              </a:rPr>
              <a:t>Understanding how many are in a set (one of the first number ideas a child demonstrates)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ill Sans"/>
              <a:buChar char="-"/>
            </a:pPr>
            <a:r>
              <a:rPr lang="en-US">
                <a:latin typeface="Gill Sans"/>
                <a:ea typeface="Gill Sans"/>
                <a:cs typeface="Gill Sans"/>
                <a:sym typeface="Gill Sans"/>
              </a:rPr>
              <a:t>Includes subitizing (identifying quantity without counting)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b="1">
                <a:latin typeface="Gill Sans"/>
                <a:ea typeface="Gill Sans"/>
                <a:cs typeface="Gill Sans"/>
                <a:sym typeface="Gill Sans"/>
              </a:rPr>
              <a:t>Comparisons (More-Fewer or More-Less)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ill Sans"/>
              <a:buChar char="-"/>
            </a:pPr>
            <a:r>
              <a:rPr lang="en-US">
                <a:latin typeface="Gill Sans"/>
                <a:ea typeface="Gill Sans"/>
                <a:cs typeface="Gill Sans"/>
                <a:sym typeface="Gill Sans"/>
              </a:rPr>
              <a:t>Children can compare by sight or by matching objects in different sets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ill Sans"/>
              <a:buChar char="-"/>
            </a:pPr>
            <a:r>
              <a:rPr lang="en-US">
                <a:latin typeface="Gill Sans"/>
                <a:ea typeface="Gill Sans"/>
                <a:cs typeface="Gill Sans"/>
                <a:sym typeface="Gill Sans"/>
              </a:rPr>
              <a:t>Often don’t have the vocabulary to describe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b="1">
                <a:latin typeface="Gill Sans"/>
                <a:ea typeface="Gill Sans"/>
                <a:cs typeface="Gill Sans"/>
                <a:sym typeface="Gill Sans"/>
              </a:rPr>
              <a:t>Order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ill Sans"/>
              <a:buChar char="-"/>
            </a:pPr>
            <a:r>
              <a:rPr lang="en-US" i="1">
                <a:latin typeface="Gill Sans"/>
                <a:ea typeface="Gill Sans"/>
                <a:cs typeface="Gill Sans"/>
                <a:sym typeface="Gill Sans"/>
              </a:rPr>
              <a:t>First</a:t>
            </a:r>
            <a:r>
              <a:rPr lang="en-US">
                <a:latin typeface="Gill Sans"/>
                <a:ea typeface="Gill Sans"/>
                <a:cs typeface="Gill Sans"/>
                <a:sym typeface="Gill Sans"/>
              </a:rPr>
              <a:t>, </a:t>
            </a:r>
            <a:r>
              <a:rPr lang="en-US" i="1">
                <a:latin typeface="Gill Sans"/>
                <a:ea typeface="Gill Sans"/>
                <a:cs typeface="Gill Sans"/>
                <a:sym typeface="Gill Sans"/>
              </a:rPr>
              <a:t>second</a:t>
            </a:r>
            <a:r>
              <a:rPr lang="en-US">
                <a:latin typeface="Gill Sans"/>
                <a:ea typeface="Gill Sans"/>
                <a:cs typeface="Gill Sans"/>
                <a:sym typeface="Gill Sans"/>
              </a:rPr>
              <a:t>, </a:t>
            </a:r>
            <a:r>
              <a:rPr lang="en-US" i="1">
                <a:latin typeface="Gill Sans"/>
                <a:ea typeface="Gill Sans"/>
                <a:cs typeface="Gill Sans"/>
                <a:sym typeface="Gill Sans"/>
              </a:rPr>
              <a:t>third</a:t>
            </a:r>
            <a:r>
              <a:rPr lang="en-US">
                <a:latin typeface="Gill Sans"/>
                <a:ea typeface="Gill Sans"/>
                <a:cs typeface="Gill Sans"/>
                <a:sym typeface="Gill Sans"/>
              </a:rPr>
              <a:t> indicate sequence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ill Sans"/>
              <a:buChar char="-"/>
            </a:pPr>
            <a:r>
              <a:rPr lang="en-US">
                <a:latin typeface="Gill Sans"/>
                <a:ea typeface="Gill Sans"/>
                <a:cs typeface="Gill Sans"/>
                <a:sym typeface="Gill Sans"/>
              </a:rPr>
              <a:t>Used to describe place in line or position of items in a row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ill Sans"/>
              <a:buChar char="-"/>
            </a:pPr>
            <a:r>
              <a:rPr lang="en-US">
                <a:latin typeface="Gill Sans"/>
                <a:ea typeface="Gill Sans"/>
                <a:cs typeface="Gill Sans"/>
                <a:sym typeface="Gill Sans"/>
              </a:rPr>
              <a:t>Most children easily understand the meaning of </a:t>
            </a:r>
            <a:r>
              <a:rPr lang="en-US" i="1">
                <a:latin typeface="Gill Sans"/>
                <a:ea typeface="Gill Sans"/>
                <a:cs typeface="Gill Sans"/>
                <a:sym typeface="Gill Sans"/>
              </a:rPr>
              <a:t>first</a:t>
            </a:r>
            <a:r>
              <a:rPr lang="en-US">
                <a:latin typeface="Gill Sans"/>
                <a:ea typeface="Gill Sans"/>
                <a:cs typeface="Gill Sans"/>
                <a:sym typeface="Gill Sans"/>
              </a:rPr>
              <a:t>, but struggle with other ordinal numbers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b="1">
                <a:latin typeface="Gill Sans"/>
                <a:ea typeface="Gill Sans"/>
                <a:cs typeface="Gill Sans"/>
                <a:sym typeface="Gill Sans"/>
              </a:rPr>
              <a:t>Numerals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ill Sans"/>
              <a:buChar char="-"/>
            </a:pPr>
            <a:r>
              <a:rPr lang="en-US">
                <a:latin typeface="Gill Sans"/>
                <a:ea typeface="Gill Sans"/>
                <a:cs typeface="Gill Sans"/>
                <a:sym typeface="Gill Sans"/>
              </a:rPr>
              <a:t>Numerals : Math :: Letters : Literacy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ill Sans"/>
              <a:buChar char="-"/>
            </a:pPr>
            <a:r>
              <a:rPr lang="en-US">
                <a:latin typeface="Gill Sans"/>
                <a:ea typeface="Gill Sans"/>
                <a:cs typeface="Gill Sans"/>
                <a:sym typeface="Gill Sans"/>
              </a:rPr>
              <a:t>Should identify symbols that correspond with words in number sequence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ill Sans"/>
              <a:buChar char="-"/>
            </a:pPr>
            <a:r>
              <a:rPr lang="en-US">
                <a:latin typeface="Gill Sans"/>
                <a:ea typeface="Gill Sans"/>
                <a:cs typeface="Gill Sans"/>
                <a:sym typeface="Gill Sans"/>
              </a:rPr>
              <a:t>Writing numerals not as important in preschool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b="1">
                <a:latin typeface="Gill Sans"/>
                <a:ea typeface="Gill Sans"/>
                <a:cs typeface="Gill Sans"/>
                <a:sym typeface="Gill Sans"/>
              </a:rPr>
              <a:t>Combining Operations (Adding)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ill Sans"/>
              <a:buChar char="-"/>
            </a:pPr>
            <a:r>
              <a:rPr lang="en-US">
                <a:latin typeface="Gill Sans"/>
                <a:ea typeface="Gill Sans"/>
                <a:cs typeface="Gill Sans"/>
                <a:sym typeface="Gill Sans"/>
              </a:rPr>
              <a:t>Combine sets to find </a:t>
            </a:r>
            <a:r>
              <a:rPr lang="en-US" i="1">
                <a:latin typeface="Gill Sans"/>
                <a:ea typeface="Gill Sans"/>
                <a:cs typeface="Gill Sans"/>
                <a:sym typeface="Gill Sans"/>
              </a:rPr>
              <a:t>how many in all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ill Sans"/>
              <a:buChar char="-"/>
            </a:pPr>
            <a:r>
              <a:rPr lang="en-US">
                <a:latin typeface="Gill Sans"/>
                <a:ea typeface="Gill Sans"/>
                <a:cs typeface="Gill Sans"/>
                <a:sym typeface="Gill Sans"/>
              </a:rPr>
              <a:t>Example simple word problems (possibly from WJIII?)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b="1">
                <a:latin typeface="Gill Sans"/>
                <a:ea typeface="Gill Sans"/>
                <a:cs typeface="Gill Sans"/>
                <a:sym typeface="Gill Sans"/>
              </a:rPr>
              <a:t>Separating Operations (Subtracting)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ill Sans"/>
              <a:buChar char="-"/>
            </a:pPr>
            <a:r>
              <a:rPr lang="en-US">
                <a:latin typeface="Gill Sans"/>
                <a:ea typeface="Gill Sans"/>
                <a:cs typeface="Gill Sans"/>
                <a:sym typeface="Gill Sans"/>
              </a:rPr>
              <a:t>Young children usually understand </a:t>
            </a:r>
            <a:r>
              <a:rPr lang="en-US" i="1">
                <a:latin typeface="Gill Sans"/>
                <a:ea typeface="Gill Sans"/>
                <a:cs typeface="Gill Sans"/>
                <a:sym typeface="Gill Sans"/>
              </a:rPr>
              <a:t>take away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ill Sans"/>
              <a:buChar char="-"/>
            </a:pPr>
            <a:r>
              <a:rPr lang="en-US">
                <a:latin typeface="Gill Sans"/>
                <a:ea typeface="Gill Sans"/>
                <a:cs typeface="Gill Sans"/>
                <a:sym typeface="Gill Sans"/>
              </a:rPr>
              <a:t>Child has a set, removes some, must find how many </a:t>
            </a:r>
            <a:r>
              <a:rPr lang="en-US" i="1">
                <a:latin typeface="Gill Sans"/>
                <a:ea typeface="Gill Sans"/>
                <a:cs typeface="Gill Sans"/>
                <a:sym typeface="Gill Sans"/>
              </a:rPr>
              <a:t>are left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b="1">
                <a:latin typeface="Gill Sans"/>
                <a:ea typeface="Gill Sans"/>
                <a:cs typeface="Gill Sans"/>
                <a:sym typeface="Gill Sans"/>
              </a:rPr>
              <a:t>Sharing Operations (Dividing)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ill Sans"/>
              <a:buChar char="-"/>
            </a:pPr>
            <a:r>
              <a:rPr lang="en-US">
                <a:latin typeface="Gill Sans"/>
                <a:ea typeface="Gill Sans"/>
                <a:cs typeface="Gill Sans"/>
                <a:sym typeface="Gill Sans"/>
              </a:rPr>
              <a:t>Children begin to understand dividing/making groups when they </a:t>
            </a:r>
            <a:r>
              <a:rPr lang="en-US" i="1">
                <a:latin typeface="Gill Sans"/>
                <a:ea typeface="Gill Sans"/>
                <a:cs typeface="Gill Sans"/>
                <a:sym typeface="Gill Sans"/>
              </a:rPr>
              <a:t>share</a:t>
            </a:r>
            <a:r>
              <a:rPr lang="en-US">
                <a:latin typeface="Gill Sans"/>
                <a:ea typeface="Gill Sans"/>
                <a:cs typeface="Gill Sans"/>
                <a:sym typeface="Gill Sans"/>
              </a:rPr>
              <a:t> objects with others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ill Sans"/>
              <a:buChar char="-"/>
            </a:pPr>
            <a:r>
              <a:rPr lang="en-US">
                <a:latin typeface="Gill Sans"/>
                <a:ea typeface="Gill Sans"/>
                <a:cs typeface="Gill Sans"/>
                <a:sym typeface="Gill Sans"/>
              </a:rPr>
              <a:t>Also tied to concept of fairness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b="1">
                <a:latin typeface="Gill Sans"/>
                <a:ea typeface="Gill Sans"/>
                <a:cs typeface="Gill Sans"/>
                <a:sym typeface="Gill Sans"/>
              </a:rPr>
              <a:t>Set-Making Operations (Multiplying)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ill Sans"/>
              <a:buChar char="-"/>
            </a:pPr>
            <a:r>
              <a:rPr lang="en-US">
                <a:latin typeface="Gill Sans"/>
                <a:ea typeface="Gill Sans"/>
                <a:cs typeface="Gill Sans"/>
                <a:sym typeface="Gill Sans"/>
              </a:rPr>
              <a:t>Making equal sets (everyone needs 4 crayons, 3 utensils)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DATA ANALYSIS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Gill Sans"/>
                <a:ea typeface="Gill Sans"/>
                <a:cs typeface="Gill Sans"/>
                <a:sym typeface="Gill Sans"/>
              </a:rPr>
              <a:t>Sorting &amp; Classifying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ill Sans"/>
              <a:buChar char="-"/>
            </a:pPr>
            <a:r>
              <a:rPr lang="en-US">
                <a:latin typeface="Gill Sans"/>
                <a:ea typeface="Gill Sans"/>
                <a:cs typeface="Gill Sans"/>
                <a:sym typeface="Gill Sans"/>
              </a:rPr>
              <a:t>Skill used across content areas (e.g., wild vs domesticated)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ill Sans"/>
              <a:buChar char="-"/>
            </a:pPr>
            <a:r>
              <a:rPr lang="en-US">
                <a:latin typeface="Gill Sans"/>
                <a:ea typeface="Gill Sans"/>
                <a:cs typeface="Gill Sans"/>
                <a:sym typeface="Gill Sans"/>
              </a:rPr>
              <a:t>Progression: color🡪size🡪shape (other attributes used inconsistently)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b="1">
                <a:latin typeface="Gill Sans"/>
                <a:ea typeface="Gill Sans"/>
                <a:cs typeface="Gill Sans"/>
                <a:sym typeface="Gill Sans"/>
              </a:rPr>
              <a:t>Representing Data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ill Sans"/>
              <a:buChar char="-"/>
            </a:pPr>
            <a:r>
              <a:rPr lang="en-US">
                <a:latin typeface="Gill Sans"/>
                <a:ea typeface="Gill Sans"/>
                <a:cs typeface="Gill Sans"/>
                <a:sym typeface="Gill Sans"/>
              </a:rPr>
              <a:t>Developmental progression: physical objects🡪pictures🡪symbols;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b="1">
                <a:latin typeface="Gill Sans"/>
                <a:ea typeface="Gill Sans"/>
                <a:cs typeface="Gill Sans"/>
                <a:sym typeface="Gill Sans"/>
              </a:rPr>
              <a:t>Describing Data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ill Sans"/>
              <a:buChar char="-"/>
            </a:pPr>
            <a:r>
              <a:rPr lang="en-US">
                <a:latin typeface="Gill Sans"/>
                <a:ea typeface="Gill Sans"/>
                <a:cs typeface="Gill Sans"/>
                <a:sym typeface="Gill Sans"/>
              </a:rPr>
              <a:t>Vocabulary: more, fewer, same number as, larger than, smaller than, not 🡨connect number with data analysis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ill Sans"/>
              <a:buChar char="-"/>
            </a:pPr>
            <a:r>
              <a:rPr lang="en-US">
                <a:latin typeface="Gill Sans"/>
                <a:ea typeface="Gill Sans"/>
                <a:cs typeface="Gill Sans"/>
                <a:sym typeface="Gill Sans"/>
              </a:rPr>
              <a:t>Must be able to compare sets of objects based on specific attribute (has, doesn’t have)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ill Sans"/>
              <a:buChar char="-"/>
            </a:pPr>
            <a:r>
              <a:rPr lang="en-US">
                <a:latin typeface="Gill Sans"/>
                <a:ea typeface="Gill Sans"/>
                <a:cs typeface="Gill Sans"/>
                <a:sym typeface="Gill Sans"/>
              </a:rPr>
              <a:t>More complex than sorting; requires children to articulate what attribute sorting by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GEOMETRY &amp; SPATIAL SENSE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Gill Sans"/>
                <a:ea typeface="Gill Sans"/>
                <a:cs typeface="Gill Sans"/>
                <a:sym typeface="Gill Sans"/>
              </a:rPr>
              <a:t>Shape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ill Sans"/>
              <a:buChar char="-"/>
            </a:pPr>
            <a:r>
              <a:rPr lang="en-US">
                <a:latin typeface="Gill Sans"/>
                <a:ea typeface="Gill Sans"/>
                <a:cs typeface="Gill Sans"/>
                <a:sym typeface="Gill Sans"/>
              </a:rPr>
              <a:t>Naming shapes isn’t the most important aspect but exposure to proper geometric names is beneficial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ill Sans"/>
              <a:buChar char="-"/>
            </a:pPr>
            <a:r>
              <a:rPr lang="en-US">
                <a:latin typeface="Gill Sans"/>
                <a:ea typeface="Gill Sans"/>
                <a:cs typeface="Gill Sans"/>
                <a:sym typeface="Gill Sans"/>
              </a:rPr>
              <a:t>Recognize, build with, illustrate, describe attributes, compare shapes, sort by characteristics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ill Sans"/>
              <a:buChar char="-"/>
            </a:pPr>
            <a:r>
              <a:rPr lang="en-US">
                <a:latin typeface="Gill Sans"/>
                <a:ea typeface="Gill Sans"/>
                <a:cs typeface="Gill Sans"/>
                <a:sym typeface="Gill Sans"/>
              </a:rPr>
              <a:t>Encourage children to predict what happens when multiple 2D and 3D shapes put together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b="1">
                <a:latin typeface="Gill Sans"/>
                <a:ea typeface="Gill Sans"/>
                <a:cs typeface="Gill Sans"/>
                <a:sym typeface="Gill Sans"/>
              </a:rPr>
              <a:t>Space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ill Sans"/>
              <a:buChar char="-"/>
            </a:pPr>
            <a:r>
              <a:rPr lang="en-US">
                <a:latin typeface="Gill Sans"/>
                <a:ea typeface="Gill Sans"/>
                <a:cs typeface="Gill Sans"/>
                <a:sym typeface="Gill Sans"/>
              </a:rPr>
              <a:t>Relationship words: near, under, by, on top of, right, left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ill Sans"/>
              <a:buChar char="-"/>
            </a:pPr>
            <a:r>
              <a:rPr lang="en-US">
                <a:latin typeface="Gill Sans"/>
                <a:ea typeface="Gill Sans"/>
                <a:cs typeface="Gill Sans"/>
                <a:sym typeface="Gill Sans"/>
              </a:rPr>
              <a:t>Follow simple verbal directions or simple maps/diagrams (e.g., the cube is under the table)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ill Sans"/>
              <a:buChar char="-"/>
            </a:pPr>
            <a:r>
              <a:rPr lang="en-US">
                <a:latin typeface="Gill Sans"/>
                <a:ea typeface="Gill Sans"/>
                <a:cs typeface="Gill Sans"/>
                <a:sym typeface="Gill Sans"/>
              </a:rPr>
              <a:t>Should be able to identify shapes positioned in multiple orientations (use triangles as example)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b="1">
                <a:latin typeface="Gill Sans"/>
                <a:ea typeface="Gill Sans"/>
                <a:cs typeface="Gill Sans"/>
                <a:sym typeface="Gill Sans"/>
              </a:rPr>
              <a:t>Transformations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ill Sans"/>
              <a:buChar char="-"/>
            </a:pPr>
            <a:r>
              <a:rPr lang="en-US">
                <a:latin typeface="Gill Sans"/>
                <a:ea typeface="Gill Sans"/>
                <a:cs typeface="Gill Sans"/>
                <a:sym typeface="Gill Sans"/>
              </a:rPr>
              <a:t>Sliding, flipping, turning, combining are important skills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ill Sans"/>
              <a:buChar char="-"/>
            </a:pPr>
            <a:r>
              <a:rPr lang="en-US">
                <a:latin typeface="Gill Sans"/>
                <a:ea typeface="Gill Sans"/>
                <a:cs typeface="Gill Sans"/>
                <a:sym typeface="Gill Sans"/>
              </a:rPr>
              <a:t>Work puzzles, fit blocks on shelf, mold clay into models, create symmetrical shapes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b="1">
                <a:latin typeface="Gill Sans"/>
                <a:ea typeface="Gill Sans"/>
                <a:cs typeface="Gill Sans"/>
                <a:sym typeface="Gill Sans"/>
              </a:rPr>
              <a:t>Visualization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ill Sans"/>
              <a:buChar char="-"/>
            </a:pPr>
            <a:r>
              <a:rPr lang="en-US">
                <a:latin typeface="Gill Sans"/>
                <a:ea typeface="Gill Sans"/>
                <a:cs typeface="Gill Sans"/>
                <a:sym typeface="Gill Sans"/>
              </a:rPr>
              <a:t>Mentally picture/represent shapes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ill Sans"/>
              <a:buChar char="-"/>
            </a:pPr>
            <a:r>
              <a:rPr lang="en-US">
                <a:latin typeface="Gill Sans"/>
                <a:ea typeface="Gill Sans"/>
                <a:cs typeface="Gill Sans"/>
                <a:sym typeface="Gill Sans"/>
              </a:rPr>
              <a:t>Need practice seeing shapes from different orientations/perspectives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b="1"/>
              <a:t>MEASUREMENT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Gill Sans"/>
                <a:ea typeface="Gill Sans"/>
                <a:cs typeface="Gill Sans"/>
                <a:sym typeface="Gill Sans"/>
              </a:rPr>
              <a:t>Measurement Attributes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ill Sans"/>
              <a:buChar char="-"/>
            </a:pPr>
            <a:r>
              <a:rPr lang="en-US">
                <a:latin typeface="Gill Sans"/>
                <a:ea typeface="Gill Sans"/>
                <a:cs typeface="Gill Sans"/>
                <a:sym typeface="Gill Sans"/>
              </a:rPr>
              <a:t>Length, capacity, weight, area, time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ill Sans"/>
              <a:buChar char="-"/>
            </a:pPr>
            <a:r>
              <a:rPr lang="en-US">
                <a:latin typeface="Gill Sans"/>
                <a:ea typeface="Gill Sans"/>
                <a:cs typeface="Gill Sans"/>
                <a:sym typeface="Gill Sans"/>
              </a:rPr>
              <a:t>Children often overuse “big” and “little”, need awareness of other terms that differentiate attributes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b="1">
                <a:latin typeface="Gill Sans"/>
                <a:ea typeface="Gill Sans"/>
                <a:cs typeface="Gill Sans"/>
                <a:sym typeface="Gill Sans"/>
              </a:rPr>
              <a:t>Comparing &amp; Ordering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ill Sans"/>
              <a:buChar char="-"/>
            </a:pPr>
            <a:r>
              <a:rPr lang="en-US">
                <a:latin typeface="Gill Sans"/>
                <a:ea typeface="Gill Sans"/>
                <a:cs typeface="Gill Sans"/>
                <a:sym typeface="Gill Sans"/>
              </a:rPr>
              <a:t>Start by comparing two objects (taller/shorter) 🡨natural inclination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ill Sans"/>
              <a:buChar char="-"/>
            </a:pPr>
            <a:r>
              <a:rPr lang="en-US">
                <a:latin typeface="Gill Sans"/>
                <a:ea typeface="Gill Sans"/>
                <a:cs typeface="Gill Sans"/>
                <a:sym typeface="Gill Sans"/>
              </a:rPr>
              <a:t>More complex: comparing 3 or more objects/events and placing in order 🡨requires problem solving and experimental experiences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b="1">
                <a:latin typeface="Gill Sans"/>
                <a:ea typeface="Gill Sans"/>
                <a:cs typeface="Gill Sans"/>
                <a:sym typeface="Gill Sans"/>
              </a:rPr>
              <a:t>Measurement Behaviors &amp; Processes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ill Sans"/>
              <a:buChar char="-"/>
            </a:pPr>
            <a:r>
              <a:rPr lang="en-US" u="sng">
                <a:latin typeface="Gill Sans"/>
                <a:ea typeface="Gill Sans"/>
                <a:cs typeface="Gill Sans"/>
                <a:sym typeface="Gill Sans"/>
              </a:rPr>
              <a:t>Conservation</a:t>
            </a:r>
            <a:r>
              <a:rPr lang="en-US">
                <a:latin typeface="Gill Sans"/>
                <a:ea typeface="Gill Sans"/>
                <a:cs typeface="Gill Sans"/>
                <a:sym typeface="Gill Sans"/>
              </a:rPr>
              <a:t>: set maintains same quantity no matter how parts are re/arranged (e.g. liquid in diff sized containers, length of bent object)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ill Sans"/>
              <a:buChar char="-"/>
            </a:pPr>
            <a:r>
              <a:rPr lang="en-US" u="sng">
                <a:latin typeface="Gill Sans"/>
                <a:ea typeface="Gill Sans"/>
                <a:cs typeface="Gill Sans"/>
                <a:sym typeface="Gill Sans"/>
              </a:rPr>
              <a:t>Transitivity</a:t>
            </a:r>
            <a:r>
              <a:rPr lang="en-US">
                <a:latin typeface="Gill Sans"/>
                <a:ea typeface="Gill Sans"/>
                <a:cs typeface="Gill Sans"/>
                <a:sym typeface="Gill Sans"/>
              </a:rPr>
              <a:t>: if length A is less than length B, and length B is less than length C, then length A is less than length C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ill Sans"/>
              <a:buChar char="-"/>
            </a:pPr>
            <a:r>
              <a:rPr lang="en-US" u="sng">
                <a:latin typeface="Gill Sans"/>
                <a:ea typeface="Gill Sans"/>
                <a:cs typeface="Gill Sans"/>
                <a:sym typeface="Gill Sans"/>
              </a:rPr>
              <a:t>Unit</a:t>
            </a:r>
            <a:r>
              <a:rPr lang="en-US">
                <a:latin typeface="Gill Sans"/>
                <a:ea typeface="Gill Sans"/>
                <a:cs typeface="Gill Sans"/>
                <a:sym typeface="Gill Sans"/>
              </a:rPr>
              <a:t>: number and size of units is used consistently for measurement of one object (also appropriateness of units for particular attributes)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ill Sans"/>
              <a:buChar char="-"/>
            </a:pPr>
            <a:r>
              <a:rPr lang="en-US">
                <a:latin typeface="Gill Sans"/>
                <a:ea typeface="Gill Sans"/>
                <a:cs typeface="Gill Sans"/>
                <a:sym typeface="Gill Sans"/>
              </a:rPr>
              <a:t>Children </a:t>
            </a:r>
            <a:r>
              <a:rPr lang="en-US" u="sng">
                <a:latin typeface="Gill Sans"/>
                <a:ea typeface="Gill Sans"/>
                <a:cs typeface="Gill Sans"/>
                <a:sym typeface="Gill Sans"/>
              </a:rPr>
              <a:t>experiment</a:t>
            </a:r>
            <a:r>
              <a:rPr lang="en-US">
                <a:latin typeface="Gill Sans"/>
                <a:ea typeface="Gill Sans"/>
                <a:cs typeface="Gill Sans"/>
                <a:sym typeface="Gill Sans"/>
              </a:rPr>
              <a:t> with nonstandard measuring tools (straws, paperclips, yarn); precursor to understanding the need for/process of standard measurement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b="1"/>
              <a:t>PATTERNS &amp; ALGEBRAIC THINKING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Gill Sans"/>
                <a:ea typeface="Gill Sans"/>
                <a:cs typeface="Gill Sans"/>
                <a:sym typeface="Gill Sans"/>
              </a:rPr>
              <a:t>Patterns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ill Sans"/>
              <a:buChar char="-"/>
            </a:pPr>
            <a:r>
              <a:rPr lang="en-US">
                <a:latin typeface="Gill Sans"/>
                <a:ea typeface="Gill Sans"/>
                <a:cs typeface="Gill Sans"/>
                <a:sym typeface="Gill Sans"/>
              </a:rPr>
              <a:t>Children naturally notice patterns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ill Sans"/>
              <a:buChar char="-"/>
            </a:pPr>
            <a:r>
              <a:rPr lang="en-US">
                <a:latin typeface="Gill Sans"/>
                <a:ea typeface="Gill Sans"/>
                <a:cs typeface="Gill Sans"/>
                <a:sym typeface="Gill Sans"/>
              </a:rPr>
              <a:t>Extending patterns: More complex skill is extending patterns in consistent ways; transfer from one representation to another (e.g., AABAABAAB could also be stomp-stomp-clap, stomp-stomp-clap) 🡨reading patterns in different ways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ill Sans"/>
              <a:buChar char="-"/>
            </a:pPr>
            <a:r>
              <a:rPr lang="en-US">
                <a:latin typeface="Gill Sans"/>
                <a:ea typeface="Gill Sans"/>
                <a:cs typeface="Gill Sans"/>
                <a:sym typeface="Gill Sans"/>
              </a:rPr>
              <a:t>Growing patterns, e.g. plus-one (stair step); Old Lady Lived in a Shoe; 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b="1">
                <a:latin typeface="Gill Sans"/>
                <a:ea typeface="Gill Sans"/>
                <a:cs typeface="Gill Sans"/>
                <a:sym typeface="Gill Sans"/>
              </a:rPr>
              <a:t>Change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ill Sans"/>
              <a:buChar char="-"/>
            </a:pPr>
            <a:r>
              <a:rPr lang="en-US">
                <a:latin typeface="Gill Sans"/>
                <a:ea typeface="Gill Sans"/>
                <a:cs typeface="Gill Sans"/>
                <a:sym typeface="Gill Sans"/>
              </a:rPr>
              <a:t>Children often discuss qualitative change (I was little, now I’m big; when I was a baby, ____, but now that I’m bigger, ____)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ill Sans"/>
              <a:buChar char="-"/>
            </a:pPr>
            <a:r>
              <a:rPr lang="en-US">
                <a:latin typeface="Gill Sans"/>
                <a:ea typeface="Gill Sans"/>
                <a:cs typeface="Gill Sans"/>
                <a:sym typeface="Gill Sans"/>
              </a:rPr>
              <a:t>Can also describe quantitatively (e.g., change in own height)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" name="Google Shape;396;p6:notes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7:notes"/>
          <p:cNvSpPr txBox="1">
            <a:spLocks noGrp="1"/>
          </p:cNvSpPr>
          <p:nvPr>
            <p:ph type="body" idx="1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" name="Google Shape;42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97013" y="1200150"/>
            <a:ext cx="4321175" cy="32400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97013" y="1200150"/>
            <a:ext cx="4321175" cy="32400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1" name="Google Shape;451;p8:notes"/>
          <p:cNvSpPr txBox="1">
            <a:spLocks noGrp="1"/>
          </p:cNvSpPr>
          <p:nvPr>
            <p:ph type="body" idx="1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 unit/study on construction naturally lends itself to exploring measurement concepts, etc. </a:t>
            </a:r>
            <a:endParaRPr/>
          </a:p>
        </p:txBody>
      </p:sp>
      <p:sp>
        <p:nvSpPr>
          <p:cNvPr id="452" name="Google Shape;452;p8:notes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97013" y="1200150"/>
            <a:ext cx="4321175" cy="32400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1" name="Google Shape;471;p9:notes"/>
          <p:cNvSpPr txBox="1">
            <a:spLocks noGrp="1"/>
          </p:cNvSpPr>
          <p:nvPr>
            <p:ph type="body" idx="1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Suggestions from coaches: </a:t>
            </a:r>
            <a:endParaRPr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en-US"/>
              <a:t>2+3 = 4…</a:t>
            </a:r>
            <a:endParaRPr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en-US"/>
              <a:t>Counting/cardinality (let’s count again together, touch each one just once)</a:t>
            </a:r>
            <a:endParaRPr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en-US"/>
              <a:t>Size vs quantity ( 3 big cubes not more than 4 little cubes)</a:t>
            </a:r>
            <a:endParaRPr/>
          </a:p>
        </p:txBody>
      </p:sp>
      <p:sp>
        <p:nvSpPr>
          <p:cNvPr id="472" name="Google Shape;472;p9:notes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6"/>
          <p:cNvSpPr/>
          <p:nvPr/>
        </p:nvSpPr>
        <p:spPr>
          <a:xfrm>
            <a:off x="448091" y="3085765"/>
            <a:ext cx="8240108" cy="278966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16"/>
          <p:cNvSpPr txBox="1">
            <a:spLocks noGrp="1"/>
          </p:cNvSpPr>
          <p:nvPr>
            <p:ph type="ctrTitle"/>
          </p:nvPr>
        </p:nvSpPr>
        <p:spPr>
          <a:xfrm>
            <a:off x="581192" y="3382109"/>
            <a:ext cx="7989752" cy="1504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veat"/>
              <a:buNone/>
              <a:defRPr sz="4000" cap="none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6"/>
          <p:cNvSpPr txBox="1">
            <a:spLocks noGrp="1"/>
          </p:cNvSpPr>
          <p:nvPr>
            <p:ph type="subTitle" idx="1"/>
          </p:nvPr>
        </p:nvSpPr>
        <p:spPr>
          <a:xfrm>
            <a:off x="577124" y="4901475"/>
            <a:ext cx="7989752" cy="590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400"/>
              </a:spcBef>
              <a:spcAft>
                <a:spcPts val="0"/>
              </a:spcAft>
              <a:buSzPts val="1840"/>
              <a:buNone/>
              <a:defRPr sz="2000" b="0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ctr">
              <a:spcBef>
                <a:spcPts val="600"/>
              </a:spcBef>
              <a:spcAft>
                <a:spcPts val="0"/>
              </a:spcAft>
              <a:buSzPts val="1472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600"/>
              </a:spcBef>
              <a:spcAft>
                <a:spcPts val="0"/>
              </a:spcAft>
              <a:buSzPts val="1288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600"/>
              </a:spcBef>
              <a:spcAft>
                <a:spcPts val="600"/>
              </a:spcAft>
              <a:buSzPts val="1104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grpSp>
        <p:nvGrpSpPr>
          <p:cNvPr id="22" name="Google Shape;22;p16"/>
          <p:cNvGrpSpPr/>
          <p:nvPr/>
        </p:nvGrpSpPr>
        <p:grpSpPr>
          <a:xfrm>
            <a:off x="3299661" y="6053551"/>
            <a:ext cx="2544679" cy="555514"/>
            <a:chOff x="3959898" y="5996041"/>
            <a:chExt cx="2544679" cy="555514"/>
          </a:xfrm>
        </p:grpSpPr>
        <p:pic>
          <p:nvPicPr>
            <p:cNvPr id="23" name="Google Shape;23;p16"/>
            <p:cNvPicPr preferRelativeResize="0"/>
            <p:nvPr/>
          </p:nvPicPr>
          <p:blipFill rotWithShape="1">
            <a:blip r:embed="rId2">
              <a:alphaModFix/>
            </a:blip>
            <a:srcRect l="10234" t="20652" r="51716" b="38816"/>
            <a:stretch/>
          </p:blipFill>
          <p:spPr>
            <a:xfrm>
              <a:off x="3959898" y="6002915"/>
              <a:ext cx="1241623" cy="5486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" name="Google Shape;24;p16"/>
            <p:cNvPicPr preferRelativeResize="0"/>
            <p:nvPr/>
          </p:nvPicPr>
          <p:blipFill rotWithShape="1">
            <a:blip r:embed="rId2">
              <a:alphaModFix/>
            </a:blip>
            <a:srcRect l="49888" t="20652" r="10659" b="38816"/>
            <a:stretch/>
          </p:blipFill>
          <p:spPr>
            <a:xfrm>
              <a:off x="5217163" y="5996041"/>
              <a:ext cx="1287414" cy="54864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5" name="Google Shape;25;p16"/>
          <p:cNvGrpSpPr/>
          <p:nvPr/>
        </p:nvGrpSpPr>
        <p:grpSpPr>
          <a:xfrm>
            <a:off x="2628672" y="4922190"/>
            <a:ext cx="339819" cy="354766"/>
            <a:chOff x="2692207" y="4971274"/>
            <a:chExt cx="228600" cy="238652"/>
          </a:xfrm>
        </p:grpSpPr>
        <p:sp>
          <p:nvSpPr>
            <p:cNvPr id="26" name="Google Shape;26;p16"/>
            <p:cNvSpPr/>
            <p:nvPr/>
          </p:nvSpPr>
          <p:spPr>
            <a:xfrm>
              <a:off x="2692207" y="4981326"/>
              <a:ext cx="228600" cy="228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  <a:effectLst>
              <a:outerShdw blurRad="114300" dist="101600" dir="5400000" sx="90000" sy="-19000" rotWithShape="0">
                <a:srgbClr val="000000">
                  <a:alpha val="46666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7" name="Google Shape;27;p16"/>
            <p:cNvSpPr/>
            <p:nvPr/>
          </p:nvSpPr>
          <p:spPr>
            <a:xfrm>
              <a:off x="2751575" y="5010101"/>
              <a:ext cx="137160" cy="13716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8" name="Google Shape;28;p16"/>
            <p:cNvSpPr/>
            <p:nvPr/>
          </p:nvSpPr>
          <p:spPr>
            <a:xfrm>
              <a:off x="2727452" y="4971274"/>
              <a:ext cx="192164" cy="2070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0" u="none" strike="noStrike" cap="non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8</a:t>
              </a:r>
              <a:endParaRPr sz="1400" b="1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5"/>
          <p:cNvSpPr/>
          <p:nvPr/>
        </p:nvSpPr>
        <p:spPr>
          <a:xfrm>
            <a:off x="448092" y="599725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25"/>
          <p:cNvSpPr txBox="1">
            <a:spLocks noGrp="1"/>
          </p:cNvSpPr>
          <p:nvPr>
            <p:ph type="title"/>
          </p:nvPr>
        </p:nvSpPr>
        <p:spPr>
          <a:xfrm>
            <a:off x="581192" y="687474"/>
            <a:ext cx="7989752" cy="1083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25"/>
          <p:cNvSpPr txBox="1">
            <a:spLocks noGrp="1"/>
          </p:cNvSpPr>
          <p:nvPr>
            <p:ph type="body" idx="1"/>
          </p:nvPr>
        </p:nvSpPr>
        <p:spPr>
          <a:xfrm rot="5400000">
            <a:off x="2760671" y="48524"/>
            <a:ext cx="3630794" cy="79897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3756" algn="l"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marL="914400" lvl="1" indent="-322072" algn="l">
              <a:spcBef>
                <a:spcPts val="600"/>
              </a:spcBef>
              <a:spcAft>
                <a:spcPts val="0"/>
              </a:spcAft>
              <a:buSzPts val="1472"/>
              <a:buChar char="◼"/>
              <a:defRPr/>
            </a:lvl2pPr>
            <a:lvl3pPr marL="1371600" lvl="2" indent="-310388" algn="l">
              <a:spcBef>
                <a:spcPts val="600"/>
              </a:spcBef>
              <a:spcAft>
                <a:spcPts val="0"/>
              </a:spcAft>
              <a:buSzPts val="1288"/>
              <a:buChar char="◼"/>
              <a:defRPr/>
            </a:lvl3pPr>
            <a:lvl4pPr marL="1828800" lvl="3" indent="-298703" algn="l">
              <a:spcBef>
                <a:spcPts val="600"/>
              </a:spcBef>
              <a:spcAft>
                <a:spcPts val="0"/>
              </a:spcAft>
              <a:buSzPts val="1104"/>
              <a:buChar char="◼"/>
              <a:defRPr/>
            </a:lvl4pPr>
            <a:lvl5pPr marL="2286000" lvl="4" indent="-298704" algn="l">
              <a:spcBef>
                <a:spcPts val="600"/>
              </a:spcBef>
              <a:spcAft>
                <a:spcPts val="0"/>
              </a:spcAft>
              <a:buSzPts val="1104"/>
              <a:buChar char="◼"/>
              <a:defRPr/>
            </a:lvl5pPr>
            <a:lvl6pPr marL="2743200" lvl="5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marL="3200400" lvl="6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marL="3657600" lvl="7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marL="4114800" lvl="8" indent="-333756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>
            <a:endParaRPr/>
          </a:p>
        </p:txBody>
      </p:sp>
      <p:sp>
        <p:nvSpPr>
          <p:cNvPr id="121" name="Google Shape;121;p25"/>
          <p:cNvSpPr txBox="1">
            <a:spLocks noGrp="1"/>
          </p:cNvSpPr>
          <p:nvPr>
            <p:ph type="dt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25"/>
          <p:cNvSpPr txBox="1">
            <a:spLocks noGrp="1"/>
          </p:cNvSpPr>
          <p:nvPr>
            <p:ph type="ft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5"/>
          <p:cNvSpPr txBox="1">
            <a:spLocks noGrp="1"/>
          </p:cNvSpPr>
          <p:nvPr>
            <p:ph type="sldNum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6"/>
          <p:cNvSpPr/>
          <p:nvPr/>
        </p:nvSpPr>
        <p:spPr>
          <a:xfrm>
            <a:off x="6629400" y="599725"/>
            <a:ext cx="2057399" cy="58169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26"/>
          <p:cNvSpPr txBox="1">
            <a:spLocks noGrp="1"/>
          </p:cNvSpPr>
          <p:nvPr>
            <p:ph type="title"/>
          </p:nvPr>
        </p:nvSpPr>
        <p:spPr>
          <a:xfrm rot="5400000">
            <a:off x="4789425" y="2515700"/>
            <a:ext cx="5183073" cy="15031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26"/>
          <p:cNvSpPr txBox="1">
            <a:spLocks noGrp="1"/>
          </p:cNvSpPr>
          <p:nvPr>
            <p:ph type="body" idx="1"/>
          </p:nvPr>
        </p:nvSpPr>
        <p:spPr>
          <a:xfrm rot="5400000">
            <a:off x="950760" y="306157"/>
            <a:ext cx="5183073" cy="5922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3756" algn="l"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marL="914400" lvl="1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marL="1371600" lvl="2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marL="1828800" lvl="3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marL="2286000" lvl="4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marL="2743200" lvl="5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marL="3200400" lvl="6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marL="3657600" lvl="7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marL="4114800" lvl="8" indent="-333756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>
            <a:endParaRPr/>
          </a:p>
        </p:txBody>
      </p:sp>
      <p:sp>
        <p:nvSpPr>
          <p:cNvPr id="128" name="Google Shape;128;p26"/>
          <p:cNvSpPr txBox="1">
            <a:spLocks noGrp="1"/>
          </p:cNvSpPr>
          <p:nvPr>
            <p:ph type="dt" idx="10"/>
          </p:nvPr>
        </p:nvSpPr>
        <p:spPr>
          <a:xfrm>
            <a:off x="6745255" y="5956136"/>
            <a:ext cx="94767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7C0D4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26"/>
          <p:cNvSpPr txBox="1">
            <a:spLocks noGrp="1"/>
          </p:cNvSpPr>
          <p:nvPr>
            <p:ph type="ftr" idx="11"/>
          </p:nvPr>
        </p:nvSpPr>
        <p:spPr>
          <a:xfrm>
            <a:off x="581192" y="5951810"/>
            <a:ext cx="59222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26"/>
          <p:cNvSpPr txBox="1">
            <a:spLocks noGrp="1"/>
          </p:cNvSpPr>
          <p:nvPr>
            <p:ph type="sldNum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900">
                <a:solidFill>
                  <a:srgbClr val="77C0D4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lvl="1" indent="0" algn="r">
              <a:spcBef>
                <a:spcPts val="0"/>
              </a:spcBef>
              <a:buNone/>
              <a:defRPr sz="900">
                <a:solidFill>
                  <a:srgbClr val="77C0D4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lvl="2" indent="0" algn="r">
              <a:spcBef>
                <a:spcPts val="0"/>
              </a:spcBef>
              <a:buNone/>
              <a:defRPr sz="900">
                <a:solidFill>
                  <a:srgbClr val="77C0D4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lvl="3" indent="0" algn="r">
              <a:spcBef>
                <a:spcPts val="0"/>
              </a:spcBef>
              <a:buNone/>
              <a:defRPr sz="900">
                <a:solidFill>
                  <a:srgbClr val="77C0D4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lvl="4" indent="0" algn="r">
              <a:spcBef>
                <a:spcPts val="0"/>
              </a:spcBef>
              <a:buNone/>
              <a:defRPr sz="900">
                <a:solidFill>
                  <a:srgbClr val="77C0D4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lvl="5" indent="0" algn="r">
              <a:spcBef>
                <a:spcPts val="0"/>
              </a:spcBef>
              <a:buNone/>
              <a:defRPr sz="900">
                <a:solidFill>
                  <a:srgbClr val="77C0D4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lvl="6" indent="0" algn="r">
              <a:spcBef>
                <a:spcPts val="0"/>
              </a:spcBef>
              <a:buNone/>
              <a:defRPr sz="900">
                <a:solidFill>
                  <a:srgbClr val="77C0D4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lvl="7" indent="0" algn="r">
              <a:spcBef>
                <a:spcPts val="0"/>
              </a:spcBef>
              <a:buNone/>
              <a:defRPr sz="900">
                <a:solidFill>
                  <a:srgbClr val="77C0D4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lvl="8" indent="0" algn="r">
              <a:spcBef>
                <a:spcPts val="0"/>
              </a:spcBef>
              <a:buNone/>
              <a:defRPr sz="900">
                <a:solidFill>
                  <a:srgbClr val="77C0D4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70043f4006_0_681"/>
          <p:cNvSpPr/>
          <p:nvPr/>
        </p:nvSpPr>
        <p:spPr>
          <a:xfrm>
            <a:off x="448091" y="3085765"/>
            <a:ext cx="8240100" cy="2789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g70043f4006_0_681"/>
          <p:cNvSpPr txBox="1">
            <a:spLocks noGrp="1"/>
          </p:cNvSpPr>
          <p:nvPr>
            <p:ph type="ctrTitle"/>
          </p:nvPr>
        </p:nvSpPr>
        <p:spPr>
          <a:xfrm>
            <a:off x="581192" y="3382109"/>
            <a:ext cx="7989900" cy="15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veat"/>
              <a:buNone/>
              <a:defRPr sz="4000" cap="none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g70043f4006_0_681"/>
          <p:cNvSpPr txBox="1">
            <a:spLocks noGrp="1"/>
          </p:cNvSpPr>
          <p:nvPr>
            <p:ph type="subTitle" idx="1"/>
          </p:nvPr>
        </p:nvSpPr>
        <p:spPr>
          <a:xfrm>
            <a:off x="577124" y="4901475"/>
            <a:ext cx="7989900" cy="5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 rtl="0">
              <a:spcBef>
                <a:spcPts val="400"/>
              </a:spcBef>
              <a:spcAft>
                <a:spcPts val="0"/>
              </a:spcAft>
              <a:buSzPts val="1840"/>
              <a:buNone/>
              <a:defRPr sz="2000" b="0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ctr" rtl="0">
              <a:spcBef>
                <a:spcPts val="600"/>
              </a:spcBef>
              <a:spcAft>
                <a:spcPts val="0"/>
              </a:spcAft>
              <a:buSzPts val="1472"/>
              <a:buNone/>
              <a:defRPr>
                <a:solidFill>
                  <a:srgbClr val="888888"/>
                </a:solidFill>
              </a:defRPr>
            </a:lvl2pPr>
            <a:lvl3pPr lvl="2" algn="ctr" rtl="0">
              <a:spcBef>
                <a:spcPts val="600"/>
              </a:spcBef>
              <a:spcAft>
                <a:spcPts val="0"/>
              </a:spcAft>
              <a:buSzPts val="1288"/>
              <a:buNone/>
              <a:defRPr>
                <a:solidFill>
                  <a:srgbClr val="888888"/>
                </a:solidFill>
              </a:defRPr>
            </a:lvl3pPr>
            <a:lvl4pPr lvl="3" algn="ctr" rtl="0"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rgbClr val="888888"/>
                </a:solidFill>
              </a:defRPr>
            </a:lvl4pPr>
            <a:lvl5pPr lvl="4" algn="ctr" rtl="0"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rgbClr val="888888"/>
                </a:solidFill>
              </a:defRPr>
            </a:lvl5pPr>
            <a:lvl6pPr lvl="5" algn="ctr" rtl="0"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rgbClr val="888888"/>
                </a:solidFill>
              </a:defRPr>
            </a:lvl6pPr>
            <a:lvl7pPr lvl="6" algn="ctr" rtl="0"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rgbClr val="888888"/>
                </a:solidFill>
              </a:defRPr>
            </a:lvl7pPr>
            <a:lvl8pPr lvl="7" algn="ctr" rtl="0"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rgbClr val="888888"/>
                </a:solidFill>
              </a:defRPr>
            </a:lvl8pPr>
            <a:lvl9pPr lvl="8" algn="ctr" rtl="0">
              <a:spcBef>
                <a:spcPts val="600"/>
              </a:spcBef>
              <a:spcAft>
                <a:spcPts val="600"/>
              </a:spcAft>
              <a:buSzPts val="1104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pic>
        <p:nvPicPr>
          <p:cNvPr id="144" name="Google Shape;144;g70043f4006_0_681"/>
          <p:cNvPicPr preferRelativeResize="0"/>
          <p:nvPr/>
        </p:nvPicPr>
        <p:blipFill rotWithShape="1">
          <a:blip r:embed="rId2">
            <a:alphaModFix/>
          </a:blip>
          <a:srcRect l="49887" t="20650" r="10660" b="38817"/>
          <a:stretch/>
        </p:blipFill>
        <p:spPr>
          <a:xfrm>
            <a:off x="4633126" y="6053551"/>
            <a:ext cx="1287415" cy="54864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g70043f4006_0_681"/>
          <p:cNvSpPr/>
          <p:nvPr/>
        </p:nvSpPr>
        <p:spPr>
          <a:xfrm>
            <a:off x="2415075" y="4820849"/>
            <a:ext cx="751500" cy="6708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6" name="Google Shape;146;g70043f4006_0_6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7921" y="4901932"/>
            <a:ext cx="465940" cy="508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g70043f4006_0_6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24425" y="6230275"/>
            <a:ext cx="1232500" cy="29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70043f4006_0_689"/>
          <p:cNvSpPr/>
          <p:nvPr/>
        </p:nvSpPr>
        <p:spPr>
          <a:xfrm>
            <a:off x="448092" y="599725"/>
            <a:ext cx="8238600" cy="125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g70043f4006_0_689"/>
          <p:cNvSpPr txBox="1">
            <a:spLocks noGrp="1"/>
          </p:cNvSpPr>
          <p:nvPr>
            <p:ph type="title"/>
          </p:nvPr>
        </p:nvSpPr>
        <p:spPr>
          <a:xfrm>
            <a:off x="581192" y="687474"/>
            <a:ext cx="7989900" cy="10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cap="none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g70043f4006_0_689"/>
          <p:cNvSpPr txBox="1">
            <a:spLocks noGrp="1"/>
          </p:cNvSpPr>
          <p:nvPr>
            <p:ph type="body" idx="1"/>
          </p:nvPr>
        </p:nvSpPr>
        <p:spPr>
          <a:xfrm>
            <a:off x="581192" y="2085127"/>
            <a:ext cx="7989900" cy="38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33756" algn="l" rtl="0">
              <a:spcBef>
                <a:spcPts val="360"/>
              </a:spcBef>
              <a:spcAft>
                <a:spcPts val="0"/>
              </a:spcAft>
              <a:buSzPts val="1656"/>
              <a:buChar char="◼"/>
              <a:defRPr>
                <a:solidFill>
                  <a:schemeClr val="dk1"/>
                </a:solidFill>
              </a:defRPr>
            </a:lvl1pPr>
            <a:lvl2pPr marL="914400" lvl="1" indent="-322072" algn="l" rtl="0">
              <a:spcBef>
                <a:spcPts val="600"/>
              </a:spcBef>
              <a:spcAft>
                <a:spcPts val="0"/>
              </a:spcAft>
              <a:buSzPts val="1472"/>
              <a:buChar char="◼"/>
              <a:defRPr>
                <a:solidFill>
                  <a:schemeClr val="dk1"/>
                </a:solidFill>
              </a:defRPr>
            </a:lvl2pPr>
            <a:lvl3pPr marL="1371600" lvl="2" indent="-310388" algn="l" rtl="0">
              <a:spcBef>
                <a:spcPts val="600"/>
              </a:spcBef>
              <a:spcAft>
                <a:spcPts val="0"/>
              </a:spcAft>
              <a:buSzPts val="1288"/>
              <a:buChar char="◼"/>
              <a:defRPr>
                <a:solidFill>
                  <a:schemeClr val="dk1"/>
                </a:solidFill>
              </a:defRPr>
            </a:lvl3pPr>
            <a:lvl4pPr marL="1828800" lvl="3" indent="-298703" algn="l" rtl="0">
              <a:spcBef>
                <a:spcPts val="600"/>
              </a:spcBef>
              <a:spcAft>
                <a:spcPts val="0"/>
              </a:spcAft>
              <a:buSzPts val="1104"/>
              <a:buChar char="◼"/>
              <a:defRPr>
                <a:solidFill>
                  <a:schemeClr val="dk1"/>
                </a:solidFill>
              </a:defRPr>
            </a:lvl4pPr>
            <a:lvl5pPr marL="2286000" lvl="4" indent="-298704" algn="l" rtl="0">
              <a:spcBef>
                <a:spcPts val="600"/>
              </a:spcBef>
              <a:spcAft>
                <a:spcPts val="0"/>
              </a:spcAft>
              <a:buSzPts val="1104"/>
              <a:buChar char="◼"/>
              <a:defRPr>
                <a:solidFill>
                  <a:schemeClr val="dk1"/>
                </a:solidFill>
              </a:defRPr>
            </a:lvl5pPr>
            <a:lvl6pPr marL="2743200" lvl="5" indent="-333756" algn="l" rtl="0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marL="3200400" lvl="6" indent="-333756" algn="l" rtl="0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marL="3657600" lvl="7" indent="-333756" algn="l" rtl="0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marL="4114800" lvl="8" indent="-333756" algn="l" rtl="0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>
            <a:endParaRPr/>
          </a:p>
        </p:txBody>
      </p:sp>
      <p:sp>
        <p:nvSpPr>
          <p:cNvPr id="152" name="Google Shape;152;g70043f4006_0_689"/>
          <p:cNvSpPr txBox="1"/>
          <p:nvPr/>
        </p:nvSpPr>
        <p:spPr>
          <a:xfrm>
            <a:off x="8283190" y="6148813"/>
            <a:ext cx="476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100" b="1" i="0" u="none" strike="noStrike" cap="none">
                <a:solidFill>
                  <a:srgbClr val="95373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endParaRPr sz="1100" b="1" i="0" u="none" strike="noStrike" cap="none">
              <a:solidFill>
                <a:srgbClr val="95373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153" name="Google Shape;153;g70043f4006_0_689"/>
          <p:cNvGrpSpPr/>
          <p:nvPr/>
        </p:nvGrpSpPr>
        <p:grpSpPr>
          <a:xfrm>
            <a:off x="307140" y="6197896"/>
            <a:ext cx="8452314" cy="527354"/>
            <a:chOff x="307140" y="6197896"/>
            <a:chExt cx="8452314" cy="527354"/>
          </a:xfrm>
        </p:grpSpPr>
        <p:grpSp>
          <p:nvGrpSpPr>
            <p:cNvPr id="154" name="Google Shape;154;g70043f4006_0_689"/>
            <p:cNvGrpSpPr/>
            <p:nvPr/>
          </p:nvGrpSpPr>
          <p:grpSpPr>
            <a:xfrm>
              <a:off x="1466726" y="6197896"/>
              <a:ext cx="7292728" cy="527354"/>
              <a:chOff x="1466726" y="5602559"/>
              <a:chExt cx="7292728" cy="527354"/>
            </a:xfrm>
          </p:grpSpPr>
          <p:pic>
            <p:nvPicPr>
              <p:cNvPr id="155" name="Google Shape;155;g70043f4006_0_689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5446150" y="5626400"/>
                <a:ext cx="224592" cy="257224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156" name="Google Shape;156;g70043f4006_0_689"/>
              <p:cNvGrpSpPr/>
              <p:nvPr/>
            </p:nvGrpSpPr>
            <p:grpSpPr>
              <a:xfrm>
                <a:off x="1466726" y="5602559"/>
                <a:ext cx="7292728" cy="527354"/>
                <a:chOff x="1466726" y="6192784"/>
                <a:chExt cx="7292728" cy="527354"/>
              </a:xfrm>
            </p:grpSpPr>
            <p:pic>
              <p:nvPicPr>
                <p:cNvPr id="157" name="Google Shape;157;g70043f4006_0_689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 l="49887" t="20650" r="10660" b="38817"/>
                <a:stretch/>
              </p:blipFill>
              <p:spPr>
                <a:xfrm>
                  <a:off x="1466726" y="6242306"/>
                  <a:ext cx="824966" cy="35156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158" name="Google Shape;158;g70043f4006_0_689"/>
                <p:cNvSpPr txBox="1"/>
                <p:nvPr/>
              </p:nvSpPr>
              <p:spPr>
                <a:xfrm>
                  <a:off x="4444554" y="6192784"/>
                  <a:ext cx="4314900" cy="3396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400"/>
                    <a:buFont typeface="Caveat"/>
                    <a:buNone/>
                  </a:pPr>
                  <a:r>
                    <a:rPr lang="en-US" sz="1200">
                      <a:solidFill>
                        <a:schemeClr val="dk1"/>
                      </a:solidFill>
                      <a:latin typeface="Montserrat Medium"/>
                      <a:ea typeface="Montserrat Medium"/>
                      <a:cs typeface="Montserrat Medium"/>
                      <a:sym typeface="Montserrat Medium"/>
                    </a:rPr>
                    <a:t>CHALK</a:t>
                  </a:r>
                  <a:r>
                    <a:rPr lang="en-US" sz="1200">
                      <a:solidFill>
                        <a:schemeClr val="lt1"/>
                      </a:solidFill>
                      <a:latin typeface="Montserrat Medium"/>
                      <a:ea typeface="Montserrat Medium"/>
                      <a:cs typeface="Montserrat Medium"/>
                      <a:sym typeface="Montserrat Medium"/>
                    </a:rPr>
                    <a:t>       </a:t>
                  </a:r>
                  <a:r>
                    <a:rPr lang="en-US" sz="1200" i="0" u="none" strike="noStrike" cap="none">
                      <a:solidFill>
                        <a:schemeClr val="dk1"/>
                      </a:solidFill>
                      <a:latin typeface="Montserrat Medium"/>
                      <a:ea typeface="Montserrat Medium"/>
                      <a:cs typeface="Montserrat Medium"/>
                      <a:sym typeface="Montserrat Medium"/>
                    </a:rPr>
                    <a:t>Professional Development Serie</a:t>
                  </a:r>
                  <a:r>
                    <a:rPr lang="en-US" sz="1200">
                      <a:solidFill>
                        <a:schemeClr val="dk1"/>
                      </a:solidFill>
                      <a:latin typeface="Montserrat Medium"/>
                      <a:ea typeface="Montserrat Medium"/>
                      <a:cs typeface="Montserrat Medium"/>
                      <a:sym typeface="Montserrat Medium"/>
                    </a:rPr>
                    <a:t>s</a:t>
                  </a:r>
                  <a:r>
                    <a:rPr lang="en-US" sz="1200" b="0" i="0" u="none" strike="noStrike" cap="none">
                      <a:solidFill>
                        <a:schemeClr val="dk1"/>
                      </a:solidFill>
                      <a:latin typeface="Century Gothic"/>
                      <a:ea typeface="Century Gothic"/>
                      <a:cs typeface="Century Gothic"/>
                      <a:sym typeface="Century Gothic"/>
                    </a:rPr>
                    <a:t>|</a:t>
                  </a:r>
                  <a:endParaRPr sz="1200" b="0" i="0" u="none" strike="noStrike" cap="none">
                    <a:solidFill>
                      <a:schemeClr val="dk1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endParaRPr>
                </a:p>
              </p:txBody>
            </p:sp>
            <p:sp>
              <p:nvSpPr>
                <p:cNvPr id="159" name="Google Shape;159;g70043f4006_0_689"/>
                <p:cNvSpPr/>
                <p:nvPr/>
              </p:nvSpPr>
              <p:spPr>
                <a:xfrm>
                  <a:off x="4654203" y="6473838"/>
                  <a:ext cx="3729000" cy="2463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000" b="0" i="0" u="none" strike="noStrike" cap="none">
                      <a:solidFill>
                        <a:schemeClr val="accent4"/>
                      </a:solidFill>
                      <a:latin typeface="Century Gothic"/>
                      <a:ea typeface="Century Gothic"/>
                      <a:cs typeface="Century Gothic"/>
                      <a:sym typeface="Century Gothic"/>
                    </a:rPr>
                    <a:t>PROMOTING HIGH LEVELS OF ENGAGEMENT IN LEARNING</a:t>
                  </a:r>
                  <a:endParaRPr sz="1000" b="0" i="0" u="none" strike="noStrike" cap="none">
                    <a:solidFill>
                      <a:schemeClr val="accent4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endParaRPr>
                </a:p>
              </p:txBody>
            </p:sp>
          </p:grpSp>
        </p:grpSp>
        <p:pic>
          <p:nvPicPr>
            <p:cNvPr id="160" name="Google Shape;160;g70043f4006_0_68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07140" y="6285650"/>
              <a:ext cx="1083397" cy="2572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70043f4006_0_702"/>
          <p:cNvSpPr/>
          <p:nvPr/>
        </p:nvSpPr>
        <p:spPr>
          <a:xfrm>
            <a:off x="448092" y="599725"/>
            <a:ext cx="8238600" cy="125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g70043f4006_0_702"/>
          <p:cNvSpPr txBox="1">
            <a:spLocks noGrp="1"/>
          </p:cNvSpPr>
          <p:nvPr>
            <p:ph type="title"/>
          </p:nvPr>
        </p:nvSpPr>
        <p:spPr>
          <a:xfrm>
            <a:off x="581192" y="687474"/>
            <a:ext cx="7989900" cy="10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g70043f4006_0_702"/>
          <p:cNvSpPr txBox="1">
            <a:spLocks noGrp="1"/>
          </p:cNvSpPr>
          <p:nvPr>
            <p:ph type="body" idx="1"/>
          </p:nvPr>
        </p:nvSpPr>
        <p:spPr>
          <a:xfrm>
            <a:off x="581192" y="2228002"/>
            <a:ext cx="3899400" cy="363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333756" algn="l" rtl="0">
              <a:spcBef>
                <a:spcPts val="360"/>
              </a:spcBef>
              <a:spcAft>
                <a:spcPts val="0"/>
              </a:spcAft>
              <a:buSzPts val="1656"/>
              <a:buChar char="◼"/>
              <a:defRPr>
                <a:solidFill>
                  <a:schemeClr val="dk1"/>
                </a:solidFill>
              </a:defRPr>
            </a:lvl1pPr>
            <a:lvl2pPr marL="914400" lvl="1" indent="-322072" algn="l" rtl="0">
              <a:spcBef>
                <a:spcPts val="600"/>
              </a:spcBef>
              <a:spcAft>
                <a:spcPts val="0"/>
              </a:spcAft>
              <a:buSzPts val="1472"/>
              <a:buChar char="◼"/>
              <a:defRPr>
                <a:solidFill>
                  <a:schemeClr val="dk1"/>
                </a:solidFill>
              </a:defRPr>
            </a:lvl2pPr>
            <a:lvl3pPr marL="1371600" lvl="2" indent="-310388" algn="l" rtl="0">
              <a:spcBef>
                <a:spcPts val="600"/>
              </a:spcBef>
              <a:spcAft>
                <a:spcPts val="0"/>
              </a:spcAft>
              <a:buSzPts val="1288"/>
              <a:buChar char="◼"/>
              <a:defRPr>
                <a:solidFill>
                  <a:schemeClr val="dk1"/>
                </a:solidFill>
              </a:defRPr>
            </a:lvl3pPr>
            <a:lvl4pPr marL="1828800" lvl="3" indent="-298703" algn="l" rtl="0">
              <a:spcBef>
                <a:spcPts val="600"/>
              </a:spcBef>
              <a:spcAft>
                <a:spcPts val="0"/>
              </a:spcAft>
              <a:buSzPts val="1104"/>
              <a:buChar char="◼"/>
              <a:defRPr>
                <a:solidFill>
                  <a:schemeClr val="dk1"/>
                </a:solidFill>
              </a:defRPr>
            </a:lvl4pPr>
            <a:lvl5pPr marL="2286000" lvl="4" indent="-298704" algn="l" rtl="0">
              <a:spcBef>
                <a:spcPts val="600"/>
              </a:spcBef>
              <a:spcAft>
                <a:spcPts val="0"/>
              </a:spcAft>
              <a:buSzPts val="1104"/>
              <a:buChar char="◼"/>
              <a:defRPr>
                <a:solidFill>
                  <a:schemeClr val="dk1"/>
                </a:solidFill>
              </a:defRPr>
            </a:lvl5pPr>
            <a:lvl6pPr marL="2743200" lvl="5" indent="-333756" algn="l" rtl="0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marL="3200400" lvl="6" indent="-333756" algn="l" rtl="0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marL="3657600" lvl="7" indent="-333756" algn="l" rtl="0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marL="4114800" lvl="8" indent="-333756" algn="l" rtl="0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>
            <a:endParaRPr/>
          </a:p>
        </p:txBody>
      </p:sp>
      <p:sp>
        <p:nvSpPr>
          <p:cNvPr id="165" name="Google Shape;165;g70043f4006_0_702"/>
          <p:cNvSpPr txBox="1">
            <a:spLocks noGrp="1"/>
          </p:cNvSpPr>
          <p:nvPr>
            <p:ph type="body" idx="2"/>
          </p:nvPr>
        </p:nvSpPr>
        <p:spPr>
          <a:xfrm>
            <a:off x="4663282" y="2228003"/>
            <a:ext cx="3907800" cy="363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333756" algn="l" rtl="0">
              <a:spcBef>
                <a:spcPts val="360"/>
              </a:spcBef>
              <a:spcAft>
                <a:spcPts val="0"/>
              </a:spcAft>
              <a:buSzPts val="1656"/>
              <a:buChar char="◼"/>
              <a:defRPr>
                <a:solidFill>
                  <a:schemeClr val="dk1"/>
                </a:solidFill>
              </a:defRPr>
            </a:lvl1pPr>
            <a:lvl2pPr marL="914400" lvl="1" indent="-322072" algn="l" rtl="0">
              <a:spcBef>
                <a:spcPts val="600"/>
              </a:spcBef>
              <a:spcAft>
                <a:spcPts val="0"/>
              </a:spcAft>
              <a:buSzPts val="1472"/>
              <a:buChar char="◼"/>
              <a:defRPr>
                <a:solidFill>
                  <a:schemeClr val="dk1"/>
                </a:solidFill>
              </a:defRPr>
            </a:lvl2pPr>
            <a:lvl3pPr marL="1371600" lvl="2" indent="-310388" algn="l" rtl="0">
              <a:spcBef>
                <a:spcPts val="600"/>
              </a:spcBef>
              <a:spcAft>
                <a:spcPts val="0"/>
              </a:spcAft>
              <a:buSzPts val="1288"/>
              <a:buChar char="◼"/>
              <a:defRPr>
                <a:solidFill>
                  <a:schemeClr val="dk1"/>
                </a:solidFill>
              </a:defRPr>
            </a:lvl3pPr>
            <a:lvl4pPr marL="1828800" lvl="3" indent="-298703" algn="l" rtl="0">
              <a:spcBef>
                <a:spcPts val="600"/>
              </a:spcBef>
              <a:spcAft>
                <a:spcPts val="0"/>
              </a:spcAft>
              <a:buSzPts val="1104"/>
              <a:buChar char="◼"/>
              <a:defRPr>
                <a:solidFill>
                  <a:schemeClr val="dk1"/>
                </a:solidFill>
              </a:defRPr>
            </a:lvl4pPr>
            <a:lvl5pPr marL="2286000" lvl="4" indent="-298704" algn="l" rtl="0">
              <a:spcBef>
                <a:spcPts val="600"/>
              </a:spcBef>
              <a:spcAft>
                <a:spcPts val="0"/>
              </a:spcAft>
              <a:buSzPts val="1104"/>
              <a:buChar char="◼"/>
              <a:defRPr>
                <a:solidFill>
                  <a:schemeClr val="dk1"/>
                </a:solidFill>
              </a:defRPr>
            </a:lvl5pPr>
            <a:lvl6pPr marL="2743200" lvl="5" indent="-333756" algn="l" rtl="0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marL="3200400" lvl="6" indent="-333756" algn="l" rtl="0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marL="3657600" lvl="7" indent="-333756" algn="l" rtl="0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marL="4114800" lvl="8" indent="-333756" algn="l" rtl="0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>
            <a:endParaRPr/>
          </a:p>
        </p:txBody>
      </p:sp>
      <p:sp>
        <p:nvSpPr>
          <p:cNvPr id="166" name="Google Shape;166;g70043f4006_0_702"/>
          <p:cNvSpPr txBox="1"/>
          <p:nvPr/>
        </p:nvSpPr>
        <p:spPr>
          <a:xfrm>
            <a:off x="8283190" y="6148813"/>
            <a:ext cx="476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100" b="1" i="0" u="none" strike="noStrike" cap="none">
                <a:solidFill>
                  <a:srgbClr val="95373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endParaRPr sz="1100" b="1" i="0" u="none" strike="noStrike" cap="none">
              <a:solidFill>
                <a:srgbClr val="95373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167" name="Google Shape;167;g70043f4006_0_702"/>
          <p:cNvGrpSpPr/>
          <p:nvPr/>
        </p:nvGrpSpPr>
        <p:grpSpPr>
          <a:xfrm>
            <a:off x="307140" y="6197896"/>
            <a:ext cx="8452314" cy="527354"/>
            <a:chOff x="307140" y="6197896"/>
            <a:chExt cx="8452314" cy="527354"/>
          </a:xfrm>
        </p:grpSpPr>
        <p:grpSp>
          <p:nvGrpSpPr>
            <p:cNvPr id="168" name="Google Shape;168;g70043f4006_0_702"/>
            <p:cNvGrpSpPr/>
            <p:nvPr/>
          </p:nvGrpSpPr>
          <p:grpSpPr>
            <a:xfrm>
              <a:off x="1466726" y="6197896"/>
              <a:ext cx="7292728" cy="527354"/>
              <a:chOff x="1466726" y="5602559"/>
              <a:chExt cx="7292728" cy="527354"/>
            </a:xfrm>
          </p:grpSpPr>
          <p:pic>
            <p:nvPicPr>
              <p:cNvPr id="169" name="Google Shape;169;g70043f4006_0_70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5446150" y="5626400"/>
                <a:ext cx="224592" cy="257224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170" name="Google Shape;170;g70043f4006_0_702"/>
              <p:cNvGrpSpPr/>
              <p:nvPr/>
            </p:nvGrpSpPr>
            <p:grpSpPr>
              <a:xfrm>
                <a:off x="1466726" y="5602559"/>
                <a:ext cx="7292728" cy="527354"/>
                <a:chOff x="1466726" y="6192784"/>
                <a:chExt cx="7292728" cy="527354"/>
              </a:xfrm>
            </p:grpSpPr>
            <p:pic>
              <p:nvPicPr>
                <p:cNvPr id="171" name="Google Shape;171;g70043f4006_0_702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 l="49887" t="20650" r="10660" b="38817"/>
                <a:stretch/>
              </p:blipFill>
              <p:spPr>
                <a:xfrm>
                  <a:off x="1466726" y="6242306"/>
                  <a:ext cx="824966" cy="35156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172" name="Google Shape;172;g70043f4006_0_702"/>
                <p:cNvSpPr txBox="1"/>
                <p:nvPr/>
              </p:nvSpPr>
              <p:spPr>
                <a:xfrm>
                  <a:off x="4444554" y="6192784"/>
                  <a:ext cx="4314900" cy="3396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400"/>
                    <a:buFont typeface="Caveat"/>
                    <a:buNone/>
                  </a:pPr>
                  <a:r>
                    <a:rPr lang="en-US" sz="1200">
                      <a:solidFill>
                        <a:schemeClr val="dk1"/>
                      </a:solidFill>
                      <a:latin typeface="Montserrat Medium"/>
                      <a:ea typeface="Montserrat Medium"/>
                      <a:cs typeface="Montserrat Medium"/>
                      <a:sym typeface="Montserrat Medium"/>
                    </a:rPr>
                    <a:t>CHALK</a:t>
                  </a:r>
                  <a:r>
                    <a:rPr lang="en-US" sz="1200">
                      <a:solidFill>
                        <a:schemeClr val="lt1"/>
                      </a:solidFill>
                      <a:latin typeface="Montserrat Medium"/>
                      <a:ea typeface="Montserrat Medium"/>
                      <a:cs typeface="Montserrat Medium"/>
                      <a:sym typeface="Montserrat Medium"/>
                    </a:rPr>
                    <a:t>       </a:t>
                  </a:r>
                  <a:r>
                    <a:rPr lang="en-US" sz="1200" i="0" u="none" strike="noStrike" cap="none">
                      <a:solidFill>
                        <a:schemeClr val="dk1"/>
                      </a:solidFill>
                      <a:latin typeface="Montserrat Medium"/>
                      <a:ea typeface="Montserrat Medium"/>
                      <a:cs typeface="Montserrat Medium"/>
                      <a:sym typeface="Montserrat Medium"/>
                    </a:rPr>
                    <a:t>Professional Development Serie</a:t>
                  </a:r>
                  <a:r>
                    <a:rPr lang="en-US" sz="1200">
                      <a:solidFill>
                        <a:schemeClr val="dk1"/>
                      </a:solidFill>
                      <a:latin typeface="Montserrat Medium"/>
                      <a:ea typeface="Montserrat Medium"/>
                      <a:cs typeface="Montserrat Medium"/>
                      <a:sym typeface="Montserrat Medium"/>
                    </a:rPr>
                    <a:t>s</a:t>
                  </a:r>
                  <a:r>
                    <a:rPr lang="en-US" sz="1200" b="0" i="0" u="none" strike="noStrike" cap="none">
                      <a:solidFill>
                        <a:schemeClr val="dk1"/>
                      </a:solidFill>
                      <a:latin typeface="Century Gothic"/>
                      <a:ea typeface="Century Gothic"/>
                      <a:cs typeface="Century Gothic"/>
                      <a:sym typeface="Century Gothic"/>
                    </a:rPr>
                    <a:t>|</a:t>
                  </a:r>
                  <a:endParaRPr sz="1200" b="0" i="0" u="none" strike="noStrike" cap="none">
                    <a:solidFill>
                      <a:schemeClr val="dk1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endParaRPr>
                </a:p>
              </p:txBody>
            </p:sp>
            <p:sp>
              <p:nvSpPr>
                <p:cNvPr id="173" name="Google Shape;173;g70043f4006_0_702"/>
                <p:cNvSpPr/>
                <p:nvPr/>
              </p:nvSpPr>
              <p:spPr>
                <a:xfrm>
                  <a:off x="4654203" y="6473838"/>
                  <a:ext cx="3729000" cy="2463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000" b="0" i="0" u="none" strike="noStrike" cap="none">
                      <a:solidFill>
                        <a:schemeClr val="accent4"/>
                      </a:solidFill>
                      <a:latin typeface="Century Gothic"/>
                      <a:ea typeface="Century Gothic"/>
                      <a:cs typeface="Century Gothic"/>
                      <a:sym typeface="Century Gothic"/>
                    </a:rPr>
                    <a:t>PROMOTING HIGH LEVELS OF ENGAGEMENT IN LEARNING</a:t>
                  </a:r>
                  <a:endParaRPr sz="1000" b="0" i="0" u="none" strike="noStrike" cap="none">
                    <a:solidFill>
                      <a:schemeClr val="accent4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endParaRPr>
                </a:p>
              </p:txBody>
            </p:sp>
          </p:grpSp>
        </p:grpSp>
        <p:pic>
          <p:nvPicPr>
            <p:cNvPr id="174" name="Google Shape;174;g70043f4006_0_70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07140" y="6285650"/>
              <a:ext cx="1083397" cy="2572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70043f4006_0_716"/>
          <p:cNvSpPr/>
          <p:nvPr/>
        </p:nvSpPr>
        <p:spPr>
          <a:xfrm>
            <a:off x="448092" y="599725"/>
            <a:ext cx="8238600" cy="125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g70043f4006_0_716"/>
          <p:cNvSpPr txBox="1">
            <a:spLocks noGrp="1"/>
          </p:cNvSpPr>
          <p:nvPr>
            <p:ph type="title"/>
          </p:nvPr>
        </p:nvSpPr>
        <p:spPr>
          <a:xfrm>
            <a:off x="581192" y="687474"/>
            <a:ext cx="7989900" cy="10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g70043f4006_0_716"/>
          <p:cNvSpPr txBox="1">
            <a:spLocks noGrp="1"/>
          </p:cNvSpPr>
          <p:nvPr>
            <p:ph type="body" idx="1"/>
          </p:nvPr>
        </p:nvSpPr>
        <p:spPr>
          <a:xfrm>
            <a:off x="887219" y="2228003"/>
            <a:ext cx="3593400" cy="5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 rtl="0">
              <a:spcBef>
                <a:spcPts val="440"/>
              </a:spcBef>
              <a:spcAft>
                <a:spcPts val="0"/>
              </a:spcAft>
              <a:buSzPts val="2024"/>
              <a:buNone/>
              <a:defRPr sz="2200" b="0">
                <a:solidFill>
                  <a:schemeClr val="accent2"/>
                </a:solidFill>
              </a:defRPr>
            </a:lvl1pPr>
            <a:lvl2pPr marL="914400" lvl="1" indent="-228600" algn="l" rtl="0">
              <a:spcBef>
                <a:spcPts val="600"/>
              </a:spcBef>
              <a:spcAft>
                <a:spcPts val="0"/>
              </a:spcAft>
              <a:buSzPts val="1840"/>
              <a:buNone/>
              <a:defRPr sz="2000" b="1"/>
            </a:lvl2pPr>
            <a:lvl3pPr marL="1371600" lvl="2" indent="-228600" algn="l" rtl="0">
              <a:spcBef>
                <a:spcPts val="600"/>
              </a:spcBef>
              <a:spcAft>
                <a:spcPts val="0"/>
              </a:spcAft>
              <a:buSzPts val="1656"/>
              <a:buNone/>
              <a:defRPr sz="1800" b="1"/>
            </a:lvl3pPr>
            <a:lvl4pPr marL="1828800" lvl="3" indent="-228600" algn="l" rtl="0"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4pPr>
            <a:lvl5pPr marL="2286000" lvl="4" indent="-228600" algn="l" rtl="0"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5pPr>
            <a:lvl6pPr marL="2743200" lvl="5" indent="-228600" algn="l" rtl="0"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6pPr>
            <a:lvl7pPr marL="3200400" lvl="6" indent="-228600" algn="l" rtl="0"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7pPr>
            <a:lvl8pPr marL="3657600" lvl="7" indent="-228600" algn="l" rtl="0"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8pPr>
            <a:lvl9pPr marL="4114800" lvl="8" indent="-228600" algn="l" rtl="0">
              <a:spcBef>
                <a:spcPts val="600"/>
              </a:spcBef>
              <a:spcAft>
                <a:spcPts val="600"/>
              </a:spcAft>
              <a:buSzPts val="1472"/>
              <a:buNone/>
              <a:defRPr sz="1600" b="1"/>
            </a:lvl9pPr>
          </a:lstStyle>
          <a:p>
            <a:endParaRPr/>
          </a:p>
        </p:txBody>
      </p:sp>
      <p:sp>
        <p:nvSpPr>
          <p:cNvPr id="179" name="Google Shape;179;g70043f4006_0_716"/>
          <p:cNvSpPr txBox="1">
            <a:spLocks noGrp="1"/>
          </p:cNvSpPr>
          <p:nvPr>
            <p:ph type="body" idx="2"/>
          </p:nvPr>
        </p:nvSpPr>
        <p:spPr>
          <a:xfrm>
            <a:off x="581192" y="2926051"/>
            <a:ext cx="3899400" cy="29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33756" algn="l" rtl="0"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marL="914400" lvl="1" indent="-333756" algn="l" rtl="0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marL="1371600" lvl="2" indent="-333756" algn="l" rtl="0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marL="1828800" lvl="3" indent="-333756" algn="l" rtl="0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marL="2286000" lvl="4" indent="-333756" algn="l" rtl="0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marL="2743200" lvl="5" indent="-333756" algn="l" rtl="0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marL="3200400" lvl="6" indent="-333756" algn="l" rtl="0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marL="3657600" lvl="7" indent="-333756" algn="l" rtl="0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marL="4114800" lvl="8" indent="-333756" algn="l" rtl="0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>
            <a:endParaRPr/>
          </a:p>
        </p:txBody>
      </p:sp>
      <p:sp>
        <p:nvSpPr>
          <p:cNvPr id="180" name="Google Shape;180;g70043f4006_0_716"/>
          <p:cNvSpPr txBox="1">
            <a:spLocks noGrp="1"/>
          </p:cNvSpPr>
          <p:nvPr>
            <p:ph type="body" idx="3"/>
          </p:nvPr>
        </p:nvSpPr>
        <p:spPr>
          <a:xfrm>
            <a:off x="4969308" y="2228003"/>
            <a:ext cx="3601500" cy="5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 rtl="0">
              <a:spcBef>
                <a:spcPts val="440"/>
              </a:spcBef>
              <a:spcAft>
                <a:spcPts val="0"/>
              </a:spcAft>
              <a:buSzPts val="2024"/>
              <a:buNone/>
              <a:defRPr sz="2200" b="0">
                <a:solidFill>
                  <a:schemeClr val="accent2"/>
                </a:solidFill>
              </a:defRPr>
            </a:lvl1pPr>
            <a:lvl2pPr marL="914400" lvl="1" indent="-228600" algn="l" rtl="0">
              <a:spcBef>
                <a:spcPts val="600"/>
              </a:spcBef>
              <a:spcAft>
                <a:spcPts val="0"/>
              </a:spcAft>
              <a:buSzPts val="1840"/>
              <a:buNone/>
              <a:defRPr sz="2000" b="1"/>
            </a:lvl2pPr>
            <a:lvl3pPr marL="1371600" lvl="2" indent="-228600" algn="l" rtl="0">
              <a:spcBef>
                <a:spcPts val="600"/>
              </a:spcBef>
              <a:spcAft>
                <a:spcPts val="0"/>
              </a:spcAft>
              <a:buSzPts val="1656"/>
              <a:buNone/>
              <a:defRPr sz="1800" b="1"/>
            </a:lvl3pPr>
            <a:lvl4pPr marL="1828800" lvl="3" indent="-228600" algn="l" rtl="0"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4pPr>
            <a:lvl5pPr marL="2286000" lvl="4" indent="-228600" algn="l" rtl="0"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5pPr>
            <a:lvl6pPr marL="2743200" lvl="5" indent="-228600" algn="l" rtl="0"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6pPr>
            <a:lvl7pPr marL="3200400" lvl="6" indent="-228600" algn="l" rtl="0"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7pPr>
            <a:lvl8pPr marL="3657600" lvl="7" indent="-228600" algn="l" rtl="0"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8pPr>
            <a:lvl9pPr marL="4114800" lvl="8" indent="-228600" algn="l" rtl="0">
              <a:spcBef>
                <a:spcPts val="600"/>
              </a:spcBef>
              <a:spcAft>
                <a:spcPts val="600"/>
              </a:spcAft>
              <a:buSzPts val="1472"/>
              <a:buNone/>
              <a:defRPr sz="1600" b="1"/>
            </a:lvl9pPr>
          </a:lstStyle>
          <a:p>
            <a:endParaRPr/>
          </a:p>
        </p:txBody>
      </p:sp>
      <p:sp>
        <p:nvSpPr>
          <p:cNvPr id="181" name="Google Shape;181;g70043f4006_0_716"/>
          <p:cNvSpPr txBox="1">
            <a:spLocks noGrp="1"/>
          </p:cNvSpPr>
          <p:nvPr>
            <p:ph type="body" idx="4"/>
          </p:nvPr>
        </p:nvSpPr>
        <p:spPr>
          <a:xfrm>
            <a:off x="4663282" y="2926051"/>
            <a:ext cx="3907800" cy="29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33756" algn="l" rtl="0"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marL="914400" lvl="1" indent="-333756" algn="l" rtl="0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marL="1371600" lvl="2" indent="-333756" algn="l" rtl="0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marL="1828800" lvl="3" indent="-333756" algn="l" rtl="0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marL="2286000" lvl="4" indent="-333756" algn="l" rtl="0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marL="2743200" lvl="5" indent="-333756" algn="l" rtl="0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marL="3200400" lvl="6" indent="-333756" algn="l" rtl="0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marL="3657600" lvl="7" indent="-333756" algn="l" rtl="0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marL="4114800" lvl="8" indent="-333756" algn="l" rtl="0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>
            <a:endParaRPr/>
          </a:p>
        </p:txBody>
      </p:sp>
      <p:sp>
        <p:nvSpPr>
          <p:cNvPr id="182" name="Google Shape;182;g70043f4006_0_716"/>
          <p:cNvSpPr txBox="1">
            <a:spLocks noGrp="1"/>
          </p:cNvSpPr>
          <p:nvPr>
            <p:ph type="dt" idx="10"/>
          </p:nvPr>
        </p:nvSpPr>
        <p:spPr>
          <a:xfrm>
            <a:off x="5559327" y="5956136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g70043f4006_0_716"/>
          <p:cNvSpPr txBox="1">
            <a:spLocks noGrp="1"/>
          </p:cNvSpPr>
          <p:nvPr>
            <p:ph type="ftr" idx="11"/>
          </p:nvPr>
        </p:nvSpPr>
        <p:spPr>
          <a:xfrm>
            <a:off x="581192" y="5951810"/>
            <a:ext cx="4870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g70043f4006_0_716"/>
          <p:cNvSpPr txBox="1">
            <a:spLocks noGrp="1"/>
          </p:cNvSpPr>
          <p:nvPr>
            <p:ph type="sldNum" idx="12"/>
          </p:nvPr>
        </p:nvSpPr>
        <p:spPr>
          <a:xfrm>
            <a:off x="7800476" y="5956136"/>
            <a:ext cx="770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5" name="Google Shape;185;g70043f4006_0_716"/>
          <p:cNvSpPr/>
          <p:nvPr/>
        </p:nvSpPr>
        <p:spPr>
          <a:xfrm>
            <a:off x="4350245" y="6253080"/>
            <a:ext cx="300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grpSp>
        <p:nvGrpSpPr>
          <p:cNvPr id="186" name="Google Shape;186;g70043f4006_0_716"/>
          <p:cNvGrpSpPr/>
          <p:nvPr/>
        </p:nvGrpSpPr>
        <p:grpSpPr>
          <a:xfrm>
            <a:off x="307140" y="6197896"/>
            <a:ext cx="8452314" cy="527354"/>
            <a:chOff x="307140" y="6197896"/>
            <a:chExt cx="8452314" cy="527354"/>
          </a:xfrm>
        </p:grpSpPr>
        <p:grpSp>
          <p:nvGrpSpPr>
            <p:cNvPr id="187" name="Google Shape;187;g70043f4006_0_716"/>
            <p:cNvGrpSpPr/>
            <p:nvPr/>
          </p:nvGrpSpPr>
          <p:grpSpPr>
            <a:xfrm>
              <a:off x="1466726" y="6197896"/>
              <a:ext cx="7292728" cy="527354"/>
              <a:chOff x="1466726" y="5602559"/>
              <a:chExt cx="7292728" cy="527354"/>
            </a:xfrm>
          </p:grpSpPr>
          <p:pic>
            <p:nvPicPr>
              <p:cNvPr id="188" name="Google Shape;188;g70043f4006_0_71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5446150" y="5626400"/>
                <a:ext cx="224592" cy="257224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189" name="Google Shape;189;g70043f4006_0_716"/>
              <p:cNvGrpSpPr/>
              <p:nvPr/>
            </p:nvGrpSpPr>
            <p:grpSpPr>
              <a:xfrm>
                <a:off x="1466726" y="5602559"/>
                <a:ext cx="7292728" cy="527354"/>
                <a:chOff x="1466726" y="6192784"/>
                <a:chExt cx="7292728" cy="527354"/>
              </a:xfrm>
            </p:grpSpPr>
            <p:pic>
              <p:nvPicPr>
                <p:cNvPr id="190" name="Google Shape;190;g70043f4006_0_716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 l="49887" t="20650" r="10660" b="38817"/>
                <a:stretch/>
              </p:blipFill>
              <p:spPr>
                <a:xfrm>
                  <a:off x="1466726" y="6242306"/>
                  <a:ext cx="824966" cy="35156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191" name="Google Shape;191;g70043f4006_0_716"/>
                <p:cNvSpPr txBox="1"/>
                <p:nvPr/>
              </p:nvSpPr>
              <p:spPr>
                <a:xfrm>
                  <a:off x="4444554" y="6192784"/>
                  <a:ext cx="4314900" cy="3396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400"/>
                    <a:buFont typeface="Caveat"/>
                    <a:buNone/>
                  </a:pPr>
                  <a:r>
                    <a:rPr lang="en-US" sz="1200">
                      <a:solidFill>
                        <a:schemeClr val="dk1"/>
                      </a:solidFill>
                      <a:latin typeface="Montserrat Medium"/>
                      <a:ea typeface="Montserrat Medium"/>
                      <a:cs typeface="Montserrat Medium"/>
                      <a:sym typeface="Montserrat Medium"/>
                    </a:rPr>
                    <a:t>CHALK</a:t>
                  </a:r>
                  <a:r>
                    <a:rPr lang="en-US" sz="1200">
                      <a:solidFill>
                        <a:schemeClr val="lt1"/>
                      </a:solidFill>
                      <a:latin typeface="Montserrat Medium"/>
                      <a:ea typeface="Montserrat Medium"/>
                      <a:cs typeface="Montserrat Medium"/>
                      <a:sym typeface="Montserrat Medium"/>
                    </a:rPr>
                    <a:t>       </a:t>
                  </a:r>
                  <a:r>
                    <a:rPr lang="en-US" sz="1200" i="0" u="none" strike="noStrike" cap="none">
                      <a:solidFill>
                        <a:schemeClr val="dk1"/>
                      </a:solidFill>
                      <a:latin typeface="Montserrat Medium"/>
                      <a:ea typeface="Montserrat Medium"/>
                      <a:cs typeface="Montserrat Medium"/>
                      <a:sym typeface="Montserrat Medium"/>
                    </a:rPr>
                    <a:t>Professional Development Serie</a:t>
                  </a:r>
                  <a:r>
                    <a:rPr lang="en-US" sz="1200">
                      <a:solidFill>
                        <a:schemeClr val="dk1"/>
                      </a:solidFill>
                      <a:latin typeface="Montserrat Medium"/>
                      <a:ea typeface="Montserrat Medium"/>
                      <a:cs typeface="Montserrat Medium"/>
                      <a:sym typeface="Montserrat Medium"/>
                    </a:rPr>
                    <a:t>s</a:t>
                  </a:r>
                  <a:r>
                    <a:rPr lang="en-US" sz="1200" b="0" i="0" u="none" strike="noStrike" cap="none">
                      <a:solidFill>
                        <a:schemeClr val="dk1"/>
                      </a:solidFill>
                      <a:latin typeface="Century Gothic"/>
                      <a:ea typeface="Century Gothic"/>
                      <a:cs typeface="Century Gothic"/>
                      <a:sym typeface="Century Gothic"/>
                    </a:rPr>
                    <a:t>|</a:t>
                  </a:r>
                  <a:endParaRPr sz="1200" b="0" i="0" u="none" strike="noStrike" cap="none">
                    <a:solidFill>
                      <a:schemeClr val="dk1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endParaRPr>
                </a:p>
              </p:txBody>
            </p:sp>
            <p:sp>
              <p:nvSpPr>
                <p:cNvPr id="192" name="Google Shape;192;g70043f4006_0_716"/>
                <p:cNvSpPr/>
                <p:nvPr/>
              </p:nvSpPr>
              <p:spPr>
                <a:xfrm>
                  <a:off x="4654203" y="6473838"/>
                  <a:ext cx="3729000" cy="2463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000" b="0" i="0" u="none" strike="noStrike" cap="none">
                      <a:solidFill>
                        <a:schemeClr val="accent4"/>
                      </a:solidFill>
                      <a:latin typeface="Century Gothic"/>
                      <a:ea typeface="Century Gothic"/>
                      <a:cs typeface="Century Gothic"/>
                      <a:sym typeface="Century Gothic"/>
                    </a:rPr>
                    <a:t>PROMOTING HIGH LEVELS OF ENGAGEMENT IN LEARNING</a:t>
                  </a:r>
                  <a:endParaRPr sz="1000" b="0" i="0" u="none" strike="noStrike" cap="none">
                    <a:solidFill>
                      <a:schemeClr val="accent4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endParaRPr>
                </a:p>
              </p:txBody>
            </p:sp>
          </p:grpSp>
        </p:grpSp>
        <p:pic>
          <p:nvPicPr>
            <p:cNvPr id="193" name="Google Shape;193;g70043f4006_0_7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07140" y="6285650"/>
              <a:ext cx="1083397" cy="2572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70043f4006_0_735"/>
          <p:cNvSpPr/>
          <p:nvPr/>
        </p:nvSpPr>
        <p:spPr>
          <a:xfrm>
            <a:off x="452646" y="4875273"/>
            <a:ext cx="8238600" cy="125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g70043f4006_0_735"/>
          <p:cNvSpPr txBox="1">
            <a:spLocks noGrp="1"/>
          </p:cNvSpPr>
          <p:nvPr>
            <p:ph type="title"/>
          </p:nvPr>
        </p:nvSpPr>
        <p:spPr>
          <a:xfrm>
            <a:off x="581193" y="3036573"/>
            <a:ext cx="7989900" cy="15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Gill Sans"/>
              <a:buNone/>
              <a:defRPr sz="3600" b="0" cap="none">
                <a:solidFill>
                  <a:schemeClr val="accent1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7" name="Google Shape;197;g70043f4006_0_735"/>
          <p:cNvSpPr txBox="1">
            <a:spLocks noGrp="1"/>
          </p:cNvSpPr>
          <p:nvPr>
            <p:ph type="body" idx="1"/>
          </p:nvPr>
        </p:nvSpPr>
        <p:spPr>
          <a:xfrm>
            <a:off x="581193" y="4541417"/>
            <a:ext cx="7989900" cy="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 rtl="0">
              <a:spcBef>
                <a:spcPts val="360"/>
              </a:spcBef>
              <a:spcAft>
                <a:spcPts val="0"/>
              </a:spcAft>
              <a:buSzPts val="1656"/>
              <a:buNone/>
              <a:defRPr sz="1800" cap="none">
                <a:solidFill>
                  <a:schemeClr val="accent2"/>
                </a:solidFill>
              </a:defRPr>
            </a:lvl1pPr>
            <a:lvl2pPr marL="914400" lvl="1" indent="-228600" algn="l" rtl="0">
              <a:spcBef>
                <a:spcPts val="600"/>
              </a:spcBef>
              <a:spcAft>
                <a:spcPts val="0"/>
              </a:spcAft>
              <a:buSzPts val="1656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 rtl="0">
              <a:spcBef>
                <a:spcPts val="600"/>
              </a:spcBef>
              <a:spcAft>
                <a:spcPts val="0"/>
              </a:spcAft>
              <a:buSzPts val="1472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 rtl="0">
              <a:spcBef>
                <a:spcPts val="600"/>
              </a:spcBef>
              <a:spcAft>
                <a:spcPts val="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 rtl="0">
              <a:spcBef>
                <a:spcPts val="600"/>
              </a:spcBef>
              <a:spcAft>
                <a:spcPts val="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 rtl="0">
              <a:spcBef>
                <a:spcPts val="600"/>
              </a:spcBef>
              <a:spcAft>
                <a:spcPts val="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 rtl="0">
              <a:spcBef>
                <a:spcPts val="600"/>
              </a:spcBef>
              <a:spcAft>
                <a:spcPts val="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 rtl="0">
              <a:spcBef>
                <a:spcPts val="600"/>
              </a:spcBef>
              <a:spcAft>
                <a:spcPts val="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 rtl="0">
              <a:spcBef>
                <a:spcPts val="600"/>
              </a:spcBef>
              <a:spcAft>
                <a:spcPts val="60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98" name="Google Shape;198;g70043f4006_0_735"/>
          <p:cNvSpPr txBox="1">
            <a:spLocks noGrp="1"/>
          </p:cNvSpPr>
          <p:nvPr>
            <p:ph type="dt" idx="10"/>
          </p:nvPr>
        </p:nvSpPr>
        <p:spPr>
          <a:xfrm>
            <a:off x="5559327" y="5956136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7C0D4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9" name="Google Shape;199;g70043f4006_0_735"/>
          <p:cNvSpPr txBox="1">
            <a:spLocks noGrp="1"/>
          </p:cNvSpPr>
          <p:nvPr>
            <p:ph type="ftr" idx="11"/>
          </p:nvPr>
        </p:nvSpPr>
        <p:spPr>
          <a:xfrm>
            <a:off x="581192" y="5951810"/>
            <a:ext cx="4870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7C0D4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0" name="Google Shape;200;g70043f4006_0_735"/>
          <p:cNvSpPr txBox="1">
            <a:spLocks noGrp="1"/>
          </p:cNvSpPr>
          <p:nvPr>
            <p:ph type="sldNum" idx="12"/>
          </p:nvPr>
        </p:nvSpPr>
        <p:spPr>
          <a:xfrm>
            <a:off x="7800476" y="5956136"/>
            <a:ext cx="770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900">
                <a:solidFill>
                  <a:srgbClr val="77C0D4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lvl="1" indent="0" algn="r" rtl="0">
              <a:spcBef>
                <a:spcPts val="0"/>
              </a:spcBef>
              <a:buNone/>
              <a:defRPr sz="900">
                <a:solidFill>
                  <a:srgbClr val="77C0D4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lvl="2" indent="0" algn="r" rtl="0">
              <a:spcBef>
                <a:spcPts val="0"/>
              </a:spcBef>
              <a:buNone/>
              <a:defRPr sz="900">
                <a:solidFill>
                  <a:srgbClr val="77C0D4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lvl="3" indent="0" algn="r" rtl="0">
              <a:spcBef>
                <a:spcPts val="0"/>
              </a:spcBef>
              <a:buNone/>
              <a:defRPr sz="900">
                <a:solidFill>
                  <a:srgbClr val="77C0D4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lvl="4" indent="0" algn="r" rtl="0">
              <a:spcBef>
                <a:spcPts val="0"/>
              </a:spcBef>
              <a:buNone/>
              <a:defRPr sz="900">
                <a:solidFill>
                  <a:srgbClr val="77C0D4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lvl="5" indent="0" algn="r" rtl="0">
              <a:spcBef>
                <a:spcPts val="0"/>
              </a:spcBef>
              <a:buNone/>
              <a:defRPr sz="900">
                <a:solidFill>
                  <a:srgbClr val="77C0D4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lvl="6" indent="0" algn="r" rtl="0">
              <a:spcBef>
                <a:spcPts val="0"/>
              </a:spcBef>
              <a:buNone/>
              <a:defRPr sz="900">
                <a:solidFill>
                  <a:srgbClr val="77C0D4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lvl="7" indent="0" algn="r" rtl="0">
              <a:spcBef>
                <a:spcPts val="0"/>
              </a:spcBef>
              <a:buNone/>
              <a:defRPr sz="900">
                <a:solidFill>
                  <a:srgbClr val="77C0D4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lvl="8" indent="0" algn="r" rtl="0">
              <a:spcBef>
                <a:spcPts val="0"/>
              </a:spcBef>
              <a:buNone/>
              <a:defRPr sz="900">
                <a:solidFill>
                  <a:srgbClr val="77C0D4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201" name="Google Shape;201;g70043f4006_0_735"/>
          <p:cNvGrpSpPr/>
          <p:nvPr/>
        </p:nvGrpSpPr>
        <p:grpSpPr>
          <a:xfrm>
            <a:off x="307140" y="6197896"/>
            <a:ext cx="8452314" cy="527354"/>
            <a:chOff x="307140" y="6197896"/>
            <a:chExt cx="8452314" cy="527354"/>
          </a:xfrm>
        </p:grpSpPr>
        <p:grpSp>
          <p:nvGrpSpPr>
            <p:cNvPr id="202" name="Google Shape;202;g70043f4006_0_735"/>
            <p:cNvGrpSpPr/>
            <p:nvPr/>
          </p:nvGrpSpPr>
          <p:grpSpPr>
            <a:xfrm>
              <a:off x="1466726" y="6197896"/>
              <a:ext cx="7292728" cy="527354"/>
              <a:chOff x="1466726" y="5602559"/>
              <a:chExt cx="7292728" cy="527354"/>
            </a:xfrm>
          </p:grpSpPr>
          <p:pic>
            <p:nvPicPr>
              <p:cNvPr id="203" name="Google Shape;203;g70043f4006_0_735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5446150" y="5626400"/>
                <a:ext cx="224592" cy="257224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204" name="Google Shape;204;g70043f4006_0_735"/>
              <p:cNvGrpSpPr/>
              <p:nvPr/>
            </p:nvGrpSpPr>
            <p:grpSpPr>
              <a:xfrm>
                <a:off x="1466726" y="5602559"/>
                <a:ext cx="7292728" cy="527354"/>
                <a:chOff x="1466726" y="6192784"/>
                <a:chExt cx="7292728" cy="527354"/>
              </a:xfrm>
            </p:grpSpPr>
            <p:pic>
              <p:nvPicPr>
                <p:cNvPr id="205" name="Google Shape;205;g70043f4006_0_735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 l="49887" t="20650" r="10660" b="38817"/>
                <a:stretch/>
              </p:blipFill>
              <p:spPr>
                <a:xfrm>
                  <a:off x="1466726" y="6242306"/>
                  <a:ext cx="824966" cy="35156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206" name="Google Shape;206;g70043f4006_0_735"/>
                <p:cNvSpPr txBox="1"/>
                <p:nvPr/>
              </p:nvSpPr>
              <p:spPr>
                <a:xfrm>
                  <a:off x="4444554" y="6192784"/>
                  <a:ext cx="4314900" cy="3396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400"/>
                    <a:buFont typeface="Caveat"/>
                    <a:buNone/>
                  </a:pPr>
                  <a:r>
                    <a:rPr lang="en-US" sz="1200">
                      <a:solidFill>
                        <a:schemeClr val="dk1"/>
                      </a:solidFill>
                      <a:latin typeface="Montserrat Medium"/>
                      <a:ea typeface="Montserrat Medium"/>
                      <a:cs typeface="Montserrat Medium"/>
                      <a:sym typeface="Montserrat Medium"/>
                    </a:rPr>
                    <a:t>CHALK</a:t>
                  </a:r>
                  <a:r>
                    <a:rPr lang="en-US" sz="1200">
                      <a:solidFill>
                        <a:schemeClr val="lt1"/>
                      </a:solidFill>
                      <a:latin typeface="Montserrat Medium"/>
                      <a:ea typeface="Montserrat Medium"/>
                      <a:cs typeface="Montserrat Medium"/>
                      <a:sym typeface="Montserrat Medium"/>
                    </a:rPr>
                    <a:t>       </a:t>
                  </a:r>
                  <a:r>
                    <a:rPr lang="en-US" sz="1200" i="0" u="none" strike="noStrike" cap="none">
                      <a:solidFill>
                        <a:schemeClr val="dk1"/>
                      </a:solidFill>
                      <a:latin typeface="Montserrat Medium"/>
                      <a:ea typeface="Montserrat Medium"/>
                      <a:cs typeface="Montserrat Medium"/>
                      <a:sym typeface="Montserrat Medium"/>
                    </a:rPr>
                    <a:t>Professional Development Serie</a:t>
                  </a:r>
                  <a:r>
                    <a:rPr lang="en-US" sz="1200">
                      <a:solidFill>
                        <a:schemeClr val="dk1"/>
                      </a:solidFill>
                      <a:latin typeface="Montserrat Medium"/>
                      <a:ea typeface="Montserrat Medium"/>
                      <a:cs typeface="Montserrat Medium"/>
                      <a:sym typeface="Montserrat Medium"/>
                    </a:rPr>
                    <a:t>s</a:t>
                  </a:r>
                  <a:r>
                    <a:rPr lang="en-US" sz="1200" b="0" i="0" u="none" strike="noStrike" cap="none">
                      <a:solidFill>
                        <a:schemeClr val="dk1"/>
                      </a:solidFill>
                      <a:latin typeface="Century Gothic"/>
                      <a:ea typeface="Century Gothic"/>
                      <a:cs typeface="Century Gothic"/>
                      <a:sym typeface="Century Gothic"/>
                    </a:rPr>
                    <a:t>|</a:t>
                  </a:r>
                  <a:endParaRPr sz="1200" b="0" i="0" u="none" strike="noStrike" cap="none">
                    <a:solidFill>
                      <a:schemeClr val="dk1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endParaRPr>
                </a:p>
              </p:txBody>
            </p:sp>
            <p:sp>
              <p:nvSpPr>
                <p:cNvPr id="207" name="Google Shape;207;g70043f4006_0_735"/>
                <p:cNvSpPr/>
                <p:nvPr/>
              </p:nvSpPr>
              <p:spPr>
                <a:xfrm>
                  <a:off x="4654203" y="6473838"/>
                  <a:ext cx="3729000" cy="2463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000" b="0" i="0" u="none" strike="noStrike" cap="none">
                      <a:solidFill>
                        <a:schemeClr val="accent4"/>
                      </a:solidFill>
                      <a:latin typeface="Century Gothic"/>
                      <a:ea typeface="Century Gothic"/>
                      <a:cs typeface="Century Gothic"/>
                      <a:sym typeface="Century Gothic"/>
                    </a:rPr>
                    <a:t>PROMOTING HIGH LEVELS OF ENGAGEMENT IN LEARNING</a:t>
                  </a:r>
                  <a:endParaRPr sz="1000" b="0" i="0" u="none" strike="noStrike" cap="none">
                    <a:solidFill>
                      <a:schemeClr val="accent4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endParaRPr>
                </a:p>
              </p:txBody>
            </p:sp>
          </p:grpSp>
        </p:grpSp>
        <p:pic>
          <p:nvPicPr>
            <p:cNvPr id="208" name="Google Shape;208;g70043f4006_0_73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07140" y="6285650"/>
              <a:ext cx="1083397" cy="2572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70043f4006_0_750"/>
          <p:cNvSpPr/>
          <p:nvPr/>
        </p:nvSpPr>
        <p:spPr>
          <a:xfrm>
            <a:off x="448092" y="599725"/>
            <a:ext cx="8238600" cy="125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g70043f4006_0_750"/>
          <p:cNvSpPr txBox="1">
            <a:spLocks noGrp="1"/>
          </p:cNvSpPr>
          <p:nvPr>
            <p:ph type="title"/>
          </p:nvPr>
        </p:nvSpPr>
        <p:spPr>
          <a:xfrm>
            <a:off x="581192" y="687474"/>
            <a:ext cx="7989900" cy="10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2" name="Google Shape;212;g70043f4006_0_750"/>
          <p:cNvSpPr txBox="1">
            <a:spLocks noGrp="1"/>
          </p:cNvSpPr>
          <p:nvPr>
            <p:ph type="dt" idx="10"/>
          </p:nvPr>
        </p:nvSpPr>
        <p:spPr>
          <a:xfrm>
            <a:off x="5559327" y="5956136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3" name="Google Shape;213;g70043f4006_0_750"/>
          <p:cNvSpPr txBox="1">
            <a:spLocks noGrp="1"/>
          </p:cNvSpPr>
          <p:nvPr>
            <p:ph type="ftr" idx="11"/>
          </p:nvPr>
        </p:nvSpPr>
        <p:spPr>
          <a:xfrm>
            <a:off x="581192" y="5951810"/>
            <a:ext cx="4870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g70043f4006_0_750"/>
          <p:cNvSpPr txBox="1">
            <a:spLocks noGrp="1"/>
          </p:cNvSpPr>
          <p:nvPr>
            <p:ph type="sldNum" idx="12"/>
          </p:nvPr>
        </p:nvSpPr>
        <p:spPr>
          <a:xfrm>
            <a:off x="7800476" y="5956136"/>
            <a:ext cx="770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215" name="Google Shape;215;g70043f4006_0_750"/>
          <p:cNvGrpSpPr/>
          <p:nvPr/>
        </p:nvGrpSpPr>
        <p:grpSpPr>
          <a:xfrm>
            <a:off x="307140" y="6197896"/>
            <a:ext cx="8452314" cy="527354"/>
            <a:chOff x="307140" y="6197896"/>
            <a:chExt cx="8452314" cy="527354"/>
          </a:xfrm>
        </p:grpSpPr>
        <p:grpSp>
          <p:nvGrpSpPr>
            <p:cNvPr id="216" name="Google Shape;216;g70043f4006_0_750"/>
            <p:cNvGrpSpPr/>
            <p:nvPr/>
          </p:nvGrpSpPr>
          <p:grpSpPr>
            <a:xfrm>
              <a:off x="1466726" y="6197896"/>
              <a:ext cx="7292728" cy="527354"/>
              <a:chOff x="1466726" y="5602559"/>
              <a:chExt cx="7292728" cy="527354"/>
            </a:xfrm>
          </p:grpSpPr>
          <p:pic>
            <p:nvPicPr>
              <p:cNvPr id="217" name="Google Shape;217;g70043f4006_0_750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5446150" y="5626400"/>
                <a:ext cx="224592" cy="257224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218" name="Google Shape;218;g70043f4006_0_750"/>
              <p:cNvGrpSpPr/>
              <p:nvPr/>
            </p:nvGrpSpPr>
            <p:grpSpPr>
              <a:xfrm>
                <a:off x="1466726" y="5602559"/>
                <a:ext cx="7292728" cy="527354"/>
                <a:chOff x="1466726" y="6192784"/>
                <a:chExt cx="7292728" cy="527354"/>
              </a:xfrm>
            </p:grpSpPr>
            <p:pic>
              <p:nvPicPr>
                <p:cNvPr id="219" name="Google Shape;219;g70043f4006_0_750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 l="49887" t="20650" r="10660" b="38817"/>
                <a:stretch/>
              </p:blipFill>
              <p:spPr>
                <a:xfrm>
                  <a:off x="1466726" y="6242306"/>
                  <a:ext cx="824966" cy="35156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220" name="Google Shape;220;g70043f4006_0_750"/>
                <p:cNvSpPr txBox="1"/>
                <p:nvPr/>
              </p:nvSpPr>
              <p:spPr>
                <a:xfrm>
                  <a:off x="4444554" y="6192784"/>
                  <a:ext cx="4314900" cy="3396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400"/>
                    <a:buFont typeface="Caveat"/>
                    <a:buNone/>
                  </a:pPr>
                  <a:r>
                    <a:rPr lang="en-US" sz="1200">
                      <a:solidFill>
                        <a:schemeClr val="dk1"/>
                      </a:solidFill>
                      <a:latin typeface="Montserrat Medium"/>
                      <a:ea typeface="Montserrat Medium"/>
                      <a:cs typeface="Montserrat Medium"/>
                      <a:sym typeface="Montserrat Medium"/>
                    </a:rPr>
                    <a:t>CHALK</a:t>
                  </a:r>
                  <a:r>
                    <a:rPr lang="en-US" sz="1200">
                      <a:solidFill>
                        <a:schemeClr val="lt1"/>
                      </a:solidFill>
                      <a:latin typeface="Montserrat Medium"/>
                      <a:ea typeface="Montserrat Medium"/>
                      <a:cs typeface="Montserrat Medium"/>
                      <a:sym typeface="Montserrat Medium"/>
                    </a:rPr>
                    <a:t>       </a:t>
                  </a:r>
                  <a:r>
                    <a:rPr lang="en-US" sz="1200" i="0" u="none" strike="noStrike" cap="none">
                      <a:solidFill>
                        <a:schemeClr val="dk1"/>
                      </a:solidFill>
                      <a:latin typeface="Montserrat Medium"/>
                      <a:ea typeface="Montserrat Medium"/>
                      <a:cs typeface="Montserrat Medium"/>
                      <a:sym typeface="Montserrat Medium"/>
                    </a:rPr>
                    <a:t>Professional Development Serie</a:t>
                  </a:r>
                  <a:r>
                    <a:rPr lang="en-US" sz="1200">
                      <a:solidFill>
                        <a:schemeClr val="dk1"/>
                      </a:solidFill>
                      <a:latin typeface="Montserrat Medium"/>
                      <a:ea typeface="Montserrat Medium"/>
                      <a:cs typeface="Montserrat Medium"/>
                      <a:sym typeface="Montserrat Medium"/>
                    </a:rPr>
                    <a:t>s</a:t>
                  </a:r>
                  <a:r>
                    <a:rPr lang="en-US" sz="1200" b="0" i="0" u="none" strike="noStrike" cap="none">
                      <a:solidFill>
                        <a:schemeClr val="dk1"/>
                      </a:solidFill>
                      <a:latin typeface="Century Gothic"/>
                      <a:ea typeface="Century Gothic"/>
                      <a:cs typeface="Century Gothic"/>
                      <a:sym typeface="Century Gothic"/>
                    </a:rPr>
                    <a:t>|</a:t>
                  </a:r>
                  <a:endParaRPr sz="1200" b="0" i="0" u="none" strike="noStrike" cap="none">
                    <a:solidFill>
                      <a:schemeClr val="dk1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endParaRPr>
                </a:p>
              </p:txBody>
            </p:sp>
            <p:sp>
              <p:nvSpPr>
                <p:cNvPr id="221" name="Google Shape;221;g70043f4006_0_750"/>
                <p:cNvSpPr/>
                <p:nvPr/>
              </p:nvSpPr>
              <p:spPr>
                <a:xfrm>
                  <a:off x="4654203" y="6473838"/>
                  <a:ext cx="3729000" cy="2463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000" b="0" i="0" u="none" strike="noStrike" cap="none">
                      <a:solidFill>
                        <a:schemeClr val="accent4"/>
                      </a:solidFill>
                      <a:latin typeface="Century Gothic"/>
                      <a:ea typeface="Century Gothic"/>
                      <a:cs typeface="Century Gothic"/>
                      <a:sym typeface="Century Gothic"/>
                    </a:rPr>
                    <a:t>PROMOTING HIGH LEVELS OF ENGAGEMENT IN LEARNING</a:t>
                  </a:r>
                  <a:endParaRPr sz="1000" b="0" i="0" u="none" strike="noStrike" cap="none">
                    <a:solidFill>
                      <a:schemeClr val="accent4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endParaRPr>
                </a:p>
              </p:txBody>
            </p:sp>
          </p:grpSp>
        </p:grpSp>
        <p:pic>
          <p:nvPicPr>
            <p:cNvPr id="222" name="Google Shape;222;g70043f4006_0_75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07140" y="6285650"/>
              <a:ext cx="1083397" cy="2572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70043f4006_0_764"/>
          <p:cNvSpPr txBox="1">
            <a:spLocks noGrp="1"/>
          </p:cNvSpPr>
          <p:nvPr>
            <p:ph type="dt" idx="10"/>
          </p:nvPr>
        </p:nvSpPr>
        <p:spPr>
          <a:xfrm>
            <a:off x="5559327" y="5956136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5" name="Google Shape;225;g70043f4006_0_764"/>
          <p:cNvSpPr txBox="1">
            <a:spLocks noGrp="1"/>
          </p:cNvSpPr>
          <p:nvPr>
            <p:ph type="ftr" idx="11"/>
          </p:nvPr>
        </p:nvSpPr>
        <p:spPr>
          <a:xfrm>
            <a:off x="581192" y="5951810"/>
            <a:ext cx="4870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6" name="Google Shape;226;g70043f4006_0_764"/>
          <p:cNvSpPr txBox="1">
            <a:spLocks noGrp="1"/>
          </p:cNvSpPr>
          <p:nvPr>
            <p:ph type="sldNum" idx="12"/>
          </p:nvPr>
        </p:nvSpPr>
        <p:spPr>
          <a:xfrm>
            <a:off x="7800476" y="5956136"/>
            <a:ext cx="770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227" name="Google Shape;227;g70043f4006_0_764"/>
          <p:cNvGrpSpPr/>
          <p:nvPr/>
        </p:nvGrpSpPr>
        <p:grpSpPr>
          <a:xfrm>
            <a:off x="307140" y="6197896"/>
            <a:ext cx="8452314" cy="527354"/>
            <a:chOff x="307140" y="6197896"/>
            <a:chExt cx="8452314" cy="527354"/>
          </a:xfrm>
        </p:grpSpPr>
        <p:grpSp>
          <p:nvGrpSpPr>
            <p:cNvPr id="228" name="Google Shape;228;g70043f4006_0_764"/>
            <p:cNvGrpSpPr/>
            <p:nvPr/>
          </p:nvGrpSpPr>
          <p:grpSpPr>
            <a:xfrm>
              <a:off x="1466726" y="6197896"/>
              <a:ext cx="7292728" cy="527354"/>
              <a:chOff x="1466726" y="5602559"/>
              <a:chExt cx="7292728" cy="527354"/>
            </a:xfrm>
          </p:grpSpPr>
          <p:pic>
            <p:nvPicPr>
              <p:cNvPr id="229" name="Google Shape;229;g70043f4006_0_764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5446150" y="5626400"/>
                <a:ext cx="224592" cy="257224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230" name="Google Shape;230;g70043f4006_0_764"/>
              <p:cNvGrpSpPr/>
              <p:nvPr/>
            </p:nvGrpSpPr>
            <p:grpSpPr>
              <a:xfrm>
                <a:off x="1466726" y="5602559"/>
                <a:ext cx="7292728" cy="527354"/>
                <a:chOff x="1466726" y="6192784"/>
                <a:chExt cx="7292728" cy="527354"/>
              </a:xfrm>
            </p:grpSpPr>
            <p:pic>
              <p:nvPicPr>
                <p:cNvPr id="231" name="Google Shape;231;g70043f4006_0_764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 l="49887" t="20650" r="10660" b="38817"/>
                <a:stretch/>
              </p:blipFill>
              <p:spPr>
                <a:xfrm>
                  <a:off x="1466726" y="6242306"/>
                  <a:ext cx="824966" cy="35156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232" name="Google Shape;232;g70043f4006_0_764"/>
                <p:cNvSpPr txBox="1"/>
                <p:nvPr/>
              </p:nvSpPr>
              <p:spPr>
                <a:xfrm>
                  <a:off x="4444554" y="6192784"/>
                  <a:ext cx="4314900" cy="3396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400"/>
                    <a:buFont typeface="Caveat"/>
                    <a:buNone/>
                  </a:pPr>
                  <a:r>
                    <a:rPr lang="en-US" sz="1200">
                      <a:solidFill>
                        <a:schemeClr val="dk1"/>
                      </a:solidFill>
                      <a:latin typeface="Montserrat Medium"/>
                      <a:ea typeface="Montserrat Medium"/>
                      <a:cs typeface="Montserrat Medium"/>
                      <a:sym typeface="Montserrat Medium"/>
                    </a:rPr>
                    <a:t>CHALK</a:t>
                  </a:r>
                  <a:r>
                    <a:rPr lang="en-US" sz="1200">
                      <a:solidFill>
                        <a:schemeClr val="lt1"/>
                      </a:solidFill>
                      <a:latin typeface="Montserrat Medium"/>
                      <a:ea typeface="Montserrat Medium"/>
                      <a:cs typeface="Montserrat Medium"/>
                      <a:sym typeface="Montserrat Medium"/>
                    </a:rPr>
                    <a:t>       </a:t>
                  </a:r>
                  <a:r>
                    <a:rPr lang="en-US" sz="1200" i="0" u="none" strike="noStrike" cap="none">
                      <a:solidFill>
                        <a:schemeClr val="dk1"/>
                      </a:solidFill>
                      <a:latin typeface="Montserrat Medium"/>
                      <a:ea typeface="Montserrat Medium"/>
                      <a:cs typeface="Montserrat Medium"/>
                      <a:sym typeface="Montserrat Medium"/>
                    </a:rPr>
                    <a:t>Professional Development Serie</a:t>
                  </a:r>
                  <a:r>
                    <a:rPr lang="en-US" sz="1200">
                      <a:solidFill>
                        <a:schemeClr val="dk1"/>
                      </a:solidFill>
                      <a:latin typeface="Montserrat Medium"/>
                      <a:ea typeface="Montserrat Medium"/>
                      <a:cs typeface="Montserrat Medium"/>
                      <a:sym typeface="Montserrat Medium"/>
                    </a:rPr>
                    <a:t>s</a:t>
                  </a:r>
                  <a:r>
                    <a:rPr lang="en-US" sz="1200" b="0" i="0" u="none" strike="noStrike" cap="none">
                      <a:solidFill>
                        <a:schemeClr val="dk1"/>
                      </a:solidFill>
                      <a:latin typeface="Century Gothic"/>
                      <a:ea typeface="Century Gothic"/>
                      <a:cs typeface="Century Gothic"/>
                      <a:sym typeface="Century Gothic"/>
                    </a:rPr>
                    <a:t>|</a:t>
                  </a:r>
                  <a:endParaRPr sz="1200" b="0" i="0" u="none" strike="noStrike" cap="none">
                    <a:solidFill>
                      <a:schemeClr val="dk1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endParaRPr>
                </a:p>
              </p:txBody>
            </p:sp>
            <p:sp>
              <p:nvSpPr>
                <p:cNvPr id="233" name="Google Shape;233;g70043f4006_0_764"/>
                <p:cNvSpPr/>
                <p:nvPr/>
              </p:nvSpPr>
              <p:spPr>
                <a:xfrm>
                  <a:off x="4654203" y="6473838"/>
                  <a:ext cx="3729000" cy="2463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000" b="0" i="0" u="none" strike="noStrike" cap="none">
                      <a:solidFill>
                        <a:schemeClr val="accent4"/>
                      </a:solidFill>
                      <a:latin typeface="Century Gothic"/>
                      <a:ea typeface="Century Gothic"/>
                      <a:cs typeface="Century Gothic"/>
                      <a:sym typeface="Century Gothic"/>
                    </a:rPr>
                    <a:t>PROMOTING HIGH LEVELS OF ENGAGEMENT IN LEARNING</a:t>
                  </a:r>
                  <a:endParaRPr sz="1000" b="0" i="0" u="none" strike="noStrike" cap="none">
                    <a:solidFill>
                      <a:schemeClr val="accent4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endParaRPr>
                </a:p>
              </p:txBody>
            </p:sp>
          </p:grpSp>
        </p:grpSp>
        <p:pic>
          <p:nvPicPr>
            <p:cNvPr id="234" name="Google Shape;234;g70043f4006_0_76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07140" y="6285650"/>
              <a:ext cx="1083397" cy="2572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70043f4006_0_776"/>
          <p:cNvSpPr/>
          <p:nvPr/>
        </p:nvSpPr>
        <p:spPr>
          <a:xfrm>
            <a:off x="452646" y="5141973"/>
            <a:ext cx="8238600" cy="1274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g70043f4006_0_776"/>
          <p:cNvSpPr txBox="1">
            <a:spLocks noGrp="1"/>
          </p:cNvSpPr>
          <p:nvPr>
            <p:ph type="title"/>
          </p:nvPr>
        </p:nvSpPr>
        <p:spPr>
          <a:xfrm>
            <a:off x="581352" y="5262296"/>
            <a:ext cx="3536700" cy="68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rgbClr val="77C0D4"/>
              </a:buClr>
              <a:buSzPts val="2000"/>
              <a:buFont typeface="Gill Sans"/>
              <a:buNone/>
              <a:defRPr sz="2000" b="0">
                <a:solidFill>
                  <a:srgbClr val="77C0D4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8" name="Google Shape;238;g70043f4006_0_776"/>
          <p:cNvSpPr txBox="1">
            <a:spLocks noGrp="1"/>
          </p:cNvSpPr>
          <p:nvPr>
            <p:ph type="body" idx="1"/>
          </p:nvPr>
        </p:nvSpPr>
        <p:spPr>
          <a:xfrm>
            <a:off x="446399" y="601200"/>
            <a:ext cx="8240400" cy="42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345440" algn="l" rtl="0">
              <a:spcBef>
                <a:spcPts val="400"/>
              </a:spcBef>
              <a:spcAft>
                <a:spcPts val="0"/>
              </a:spcAft>
              <a:buSzPts val="1840"/>
              <a:buChar char="◼"/>
              <a:defRPr sz="2000">
                <a:solidFill>
                  <a:schemeClr val="dk2"/>
                </a:solidFill>
              </a:defRPr>
            </a:lvl1pPr>
            <a:lvl2pPr marL="914400" lvl="1" indent="-333756" algn="l" rtl="0">
              <a:spcBef>
                <a:spcPts val="600"/>
              </a:spcBef>
              <a:spcAft>
                <a:spcPts val="0"/>
              </a:spcAft>
              <a:buSzPts val="1656"/>
              <a:buChar char="◼"/>
              <a:defRPr sz="1800">
                <a:solidFill>
                  <a:schemeClr val="dk2"/>
                </a:solidFill>
              </a:defRPr>
            </a:lvl2pPr>
            <a:lvl3pPr marL="1371600" lvl="2" indent="-322072" algn="l" rtl="0">
              <a:spcBef>
                <a:spcPts val="600"/>
              </a:spcBef>
              <a:spcAft>
                <a:spcPts val="0"/>
              </a:spcAft>
              <a:buSzPts val="1472"/>
              <a:buChar char="◼"/>
              <a:defRPr sz="1600">
                <a:solidFill>
                  <a:schemeClr val="dk2"/>
                </a:solidFill>
              </a:defRPr>
            </a:lvl3pPr>
            <a:lvl4pPr marL="1828800" lvl="3" indent="-310388" algn="l" rtl="0"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4pPr>
            <a:lvl5pPr marL="2286000" lvl="4" indent="-310388" algn="l" rtl="0"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5pPr>
            <a:lvl6pPr marL="2743200" lvl="5" indent="-310388" algn="l" rtl="0"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6pPr>
            <a:lvl7pPr marL="3200400" lvl="6" indent="-310388" algn="l" rtl="0"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7pPr>
            <a:lvl8pPr marL="3657600" lvl="7" indent="-310388" algn="l" rtl="0"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8pPr>
            <a:lvl9pPr marL="4114800" lvl="8" indent="-310388" algn="l" rtl="0">
              <a:spcBef>
                <a:spcPts val="600"/>
              </a:spcBef>
              <a:spcAft>
                <a:spcPts val="60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39" name="Google Shape;239;g70043f4006_0_776"/>
          <p:cNvSpPr txBox="1">
            <a:spLocks noGrp="1"/>
          </p:cNvSpPr>
          <p:nvPr>
            <p:ph type="body" idx="2"/>
          </p:nvPr>
        </p:nvSpPr>
        <p:spPr>
          <a:xfrm>
            <a:off x="4305617" y="5262295"/>
            <a:ext cx="4265400" cy="68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r" rtl="0">
              <a:spcBef>
                <a:spcPts val="220"/>
              </a:spcBef>
              <a:spcAft>
                <a:spcPts val="0"/>
              </a:spcAft>
              <a:buSzPts val="1012"/>
              <a:buNone/>
              <a:defRPr sz="1100">
                <a:solidFill>
                  <a:schemeClr val="lt1"/>
                </a:solidFill>
              </a:defRPr>
            </a:lvl1pPr>
            <a:lvl2pPr marL="914400" lvl="1" indent="-228600" algn="l" rtl="0">
              <a:spcBef>
                <a:spcPts val="600"/>
              </a:spcBef>
              <a:spcAft>
                <a:spcPts val="0"/>
              </a:spcAft>
              <a:buSzPts val="1012"/>
              <a:buNone/>
              <a:defRPr sz="1100"/>
            </a:lvl2pPr>
            <a:lvl3pPr marL="1371600" lvl="2" indent="-228600" algn="l" rtl="0">
              <a:spcBef>
                <a:spcPts val="600"/>
              </a:spcBef>
              <a:spcAft>
                <a:spcPts val="0"/>
              </a:spcAft>
              <a:buSzPts val="920"/>
              <a:buNone/>
              <a:defRPr sz="1000"/>
            </a:lvl3pPr>
            <a:lvl4pPr marL="1828800" lvl="3" indent="-228600" algn="l" rtl="0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4pPr>
            <a:lvl5pPr marL="2286000" lvl="4" indent="-228600" algn="l" rtl="0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5pPr>
            <a:lvl6pPr marL="2743200" lvl="5" indent="-228600" algn="l" rtl="0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6pPr>
            <a:lvl7pPr marL="3200400" lvl="6" indent="-228600" algn="l" rtl="0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7pPr>
            <a:lvl8pPr marL="3657600" lvl="7" indent="-228600" algn="l" rtl="0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8pPr>
            <a:lvl9pPr marL="4114800" lvl="8" indent="-228600" algn="l" rtl="0">
              <a:spcBef>
                <a:spcPts val="600"/>
              </a:spcBef>
              <a:spcAft>
                <a:spcPts val="600"/>
              </a:spcAft>
              <a:buSzPts val="828"/>
              <a:buNone/>
              <a:defRPr sz="900"/>
            </a:lvl9pPr>
          </a:lstStyle>
          <a:p>
            <a:endParaRPr/>
          </a:p>
        </p:txBody>
      </p:sp>
      <p:sp>
        <p:nvSpPr>
          <p:cNvPr id="240" name="Google Shape;240;g70043f4006_0_776"/>
          <p:cNvSpPr txBox="1">
            <a:spLocks noGrp="1"/>
          </p:cNvSpPr>
          <p:nvPr>
            <p:ph type="dt" idx="10"/>
          </p:nvPr>
        </p:nvSpPr>
        <p:spPr>
          <a:xfrm>
            <a:off x="5559327" y="5956136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7C0D4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1" name="Google Shape;241;g70043f4006_0_776"/>
          <p:cNvSpPr txBox="1">
            <a:spLocks noGrp="1"/>
          </p:cNvSpPr>
          <p:nvPr>
            <p:ph type="ftr" idx="11"/>
          </p:nvPr>
        </p:nvSpPr>
        <p:spPr>
          <a:xfrm>
            <a:off x="581192" y="5951810"/>
            <a:ext cx="4870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7C0D4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2" name="Google Shape;242;g70043f4006_0_776"/>
          <p:cNvSpPr txBox="1">
            <a:spLocks noGrp="1"/>
          </p:cNvSpPr>
          <p:nvPr>
            <p:ph type="sldNum" idx="12"/>
          </p:nvPr>
        </p:nvSpPr>
        <p:spPr>
          <a:xfrm>
            <a:off x="7800476" y="5956136"/>
            <a:ext cx="770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900">
                <a:solidFill>
                  <a:srgbClr val="77C0D4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lvl="1" indent="0" algn="r" rtl="0">
              <a:spcBef>
                <a:spcPts val="0"/>
              </a:spcBef>
              <a:buNone/>
              <a:defRPr sz="900">
                <a:solidFill>
                  <a:srgbClr val="77C0D4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lvl="2" indent="0" algn="r" rtl="0">
              <a:spcBef>
                <a:spcPts val="0"/>
              </a:spcBef>
              <a:buNone/>
              <a:defRPr sz="900">
                <a:solidFill>
                  <a:srgbClr val="77C0D4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lvl="3" indent="0" algn="r" rtl="0">
              <a:spcBef>
                <a:spcPts val="0"/>
              </a:spcBef>
              <a:buNone/>
              <a:defRPr sz="900">
                <a:solidFill>
                  <a:srgbClr val="77C0D4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lvl="4" indent="0" algn="r" rtl="0">
              <a:spcBef>
                <a:spcPts val="0"/>
              </a:spcBef>
              <a:buNone/>
              <a:defRPr sz="900">
                <a:solidFill>
                  <a:srgbClr val="77C0D4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lvl="5" indent="0" algn="r" rtl="0">
              <a:spcBef>
                <a:spcPts val="0"/>
              </a:spcBef>
              <a:buNone/>
              <a:defRPr sz="900">
                <a:solidFill>
                  <a:srgbClr val="77C0D4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lvl="6" indent="0" algn="r" rtl="0">
              <a:spcBef>
                <a:spcPts val="0"/>
              </a:spcBef>
              <a:buNone/>
              <a:defRPr sz="900">
                <a:solidFill>
                  <a:srgbClr val="77C0D4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lvl="7" indent="0" algn="r" rtl="0">
              <a:spcBef>
                <a:spcPts val="0"/>
              </a:spcBef>
              <a:buNone/>
              <a:defRPr sz="900">
                <a:solidFill>
                  <a:srgbClr val="77C0D4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lvl="8" indent="0" algn="r" rtl="0">
              <a:spcBef>
                <a:spcPts val="0"/>
              </a:spcBef>
              <a:buNone/>
              <a:defRPr sz="900">
                <a:solidFill>
                  <a:srgbClr val="77C0D4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243" name="Google Shape;243;g70043f4006_0_776"/>
          <p:cNvGrpSpPr/>
          <p:nvPr/>
        </p:nvGrpSpPr>
        <p:grpSpPr>
          <a:xfrm>
            <a:off x="307140" y="6155059"/>
            <a:ext cx="8207989" cy="518392"/>
            <a:chOff x="307140" y="6155059"/>
            <a:chExt cx="8207989" cy="518392"/>
          </a:xfrm>
        </p:grpSpPr>
        <p:grpSp>
          <p:nvGrpSpPr>
            <p:cNvPr id="244" name="Google Shape;244;g70043f4006_0_776"/>
            <p:cNvGrpSpPr/>
            <p:nvPr/>
          </p:nvGrpSpPr>
          <p:grpSpPr>
            <a:xfrm>
              <a:off x="1390526" y="6155059"/>
              <a:ext cx="7124603" cy="518392"/>
              <a:chOff x="1390526" y="5559721"/>
              <a:chExt cx="7124603" cy="518392"/>
            </a:xfrm>
          </p:grpSpPr>
          <p:pic>
            <p:nvPicPr>
              <p:cNvPr id="245" name="Google Shape;245;g70043f4006_0_77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5446150" y="5626400"/>
                <a:ext cx="224592" cy="257224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246" name="Google Shape;246;g70043f4006_0_776"/>
              <p:cNvGrpSpPr/>
              <p:nvPr/>
            </p:nvGrpSpPr>
            <p:grpSpPr>
              <a:xfrm>
                <a:off x="1390526" y="5559721"/>
                <a:ext cx="7124603" cy="518392"/>
                <a:chOff x="1390526" y="6149946"/>
                <a:chExt cx="7124603" cy="518392"/>
              </a:xfrm>
            </p:grpSpPr>
            <p:pic>
              <p:nvPicPr>
                <p:cNvPr id="247" name="Google Shape;247;g70043f4006_0_776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 l="49887" t="20650" r="10660" b="38817"/>
                <a:stretch/>
              </p:blipFill>
              <p:spPr>
                <a:xfrm>
                  <a:off x="1390526" y="6242306"/>
                  <a:ext cx="824966" cy="35156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248" name="Google Shape;248;g70043f4006_0_776"/>
                <p:cNvSpPr txBox="1"/>
                <p:nvPr/>
              </p:nvSpPr>
              <p:spPr>
                <a:xfrm>
                  <a:off x="4200229" y="6149946"/>
                  <a:ext cx="4314900" cy="3396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400"/>
                    <a:buFont typeface="Caveat"/>
                    <a:buNone/>
                  </a:pPr>
                  <a:r>
                    <a:rPr lang="en-US">
                      <a:solidFill>
                        <a:schemeClr val="dk1"/>
                      </a:solidFill>
                      <a:latin typeface="Caveat"/>
                      <a:ea typeface="Caveat"/>
                      <a:cs typeface="Caveat"/>
                      <a:sym typeface="Caveat"/>
                    </a:rPr>
                    <a:t>CHALK   </a:t>
                  </a:r>
                  <a:r>
                    <a:rPr lang="en-US" sz="1800" b="1">
                      <a:solidFill>
                        <a:schemeClr val="lt1"/>
                      </a:solidFill>
                      <a:latin typeface="Century Gothic"/>
                      <a:ea typeface="Century Gothic"/>
                      <a:cs typeface="Century Gothic"/>
                      <a:sym typeface="Century Gothic"/>
                    </a:rPr>
                    <a:t>   </a:t>
                  </a:r>
                  <a:r>
                    <a:rPr lang="en-US" sz="1400" b="0" i="0" u="none" strike="noStrike" cap="none">
                      <a:solidFill>
                        <a:schemeClr val="dk1"/>
                      </a:solidFill>
                      <a:latin typeface="Caveat"/>
                      <a:ea typeface="Caveat"/>
                      <a:cs typeface="Caveat"/>
                      <a:sym typeface="Caveat"/>
                    </a:rPr>
                    <a:t>Professional Development Series </a:t>
                  </a:r>
                  <a:r>
                    <a:rPr lang="en-US" sz="1600" b="0" i="0" u="none" strike="noStrike" cap="none">
                      <a:solidFill>
                        <a:schemeClr val="dk1"/>
                      </a:solidFill>
                      <a:latin typeface="Century Gothic"/>
                      <a:ea typeface="Century Gothic"/>
                      <a:cs typeface="Century Gothic"/>
                      <a:sym typeface="Century Gothic"/>
                    </a:rPr>
                    <a:t>|</a:t>
                  </a:r>
                  <a:endParaRPr sz="1400" b="0" i="0" u="none" strike="noStrike" cap="none">
                    <a:solidFill>
                      <a:schemeClr val="dk1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endParaRPr>
                </a:p>
              </p:txBody>
            </p:sp>
            <p:sp>
              <p:nvSpPr>
                <p:cNvPr id="249" name="Google Shape;249;g70043f4006_0_776"/>
                <p:cNvSpPr/>
                <p:nvPr/>
              </p:nvSpPr>
              <p:spPr>
                <a:xfrm>
                  <a:off x="4425603" y="6422038"/>
                  <a:ext cx="3729000" cy="2463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000" b="0" i="0" u="none" strike="noStrike" cap="none">
                      <a:solidFill>
                        <a:schemeClr val="accent4"/>
                      </a:solidFill>
                      <a:latin typeface="Century Gothic"/>
                      <a:ea typeface="Century Gothic"/>
                      <a:cs typeface="Century Gothic"/>
                      <a:sym typeface="Century Gothic"/>
                    </a:rPr>
                    <a:t>PROMOTING HIGH LEVELS OF ENGAGEMENT IN LEARNING</a:t>
                  </a:r>
                  <a:endParaRPr sz="1000" b="0" i="0" u="none" strike="noStrike" cap="none">
                    <a:solidFill>
                      <a:schemeClr val="accent4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endParaRPr>
                </a:p>
              </p:txBody>
            </p:sp>
          </p:grpSp>
        </p:grpSp>
        <p:pic>
          <p:nvPicPr>
            <p:cNvPr id="250" name="Google Shape;250;g70043f4006_0_77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07140" y="6285650"/>
              <a:ext cx="1083397" cy="2572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7"/>
          <p:cNvSpPr/>
          <p:nvPr/>
        </p:nvSpPr>
        <p:spPr>
          <a:xfrm>
            <a:off x="448092" y="599725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17"/>
          <p:cNvSpPr txBox="1">
            <a:spLocks noGrp="1"/>
          </p:cNvSpPr>
          <p:nvPr>
            <p:ph type="title"/>
          </p:nvPr>
        </p:nvSpPr>
        <p:spPr>
          <a:xfrm>
            <a:off x="581192" y="687474"/>
            <a:ext cx="7989752" cy="1083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cap="none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7"/>
          <p:cNvSpPr txBox="1">
            <a:spLocks noGrp="1"/>
          </p:cNvSpPr>
          <p:nvPr>
            <p:ph type="body" idx="1"/>
          </p:nvPr>
        </p:nvSpPr>
        <p:spPr>
          <a:xfrm>
            <a:off x="581192" y="2085127"/>
            <a:ext cx="7989752" cy="38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3756" algn="l">
              <a:spcBef>
                <a:spcPts val="360"/>
              </a:spcBef>
              <a:spcAft>
                <a:spcPts val="0"/>
              </a:spcAft>
              <a:buSzPts val="1656"/>
              <a:buChar char="◼"/>
              <a:defRPr>
                <a:solidFill>
                  <a:schemeClr val="dk1"/>
                </a:solidFill>
              </a:defRPr>
            </a:lvl1pPr>
            <a:lvl2pPr marL="914400" lvl="1" indent="-322072" algn="l">
              <a:spcBef>
                <a:spcPts val="600"/>
              </a:spcBef>
              <a:spcAft>
                <a:spcPts val="0"/>
              </a:spcAft>
              <a:buSzPts val="1472"/>
              <a:buChar char="◼"/>
              <a:defRPr>
                <a:solidFill>
                  <a:schemeClr val="dk1"/>
                </a:solidFill>
              </a:defRPr>
            </a:lvl2pPr>
            <a:lvl3pPr marL="1371600" lvl="2" indent="-310388" algn="l">
              <a:spcBef>
                <a:spcPts val="600"/>
              </a:spcBef>
              <a:spcAft>
                <a:spcPts val="0"/>
              </a:spcAft>
              <a:buSzPts val="1288"/>
              <a:buChar char="◼"/>
              <a:defRPr>
                <a:solidFill>
                  <a:schemeClr val="dk1"/>
                </a:solidFill>
              </a:defRPr>
            </a:lvl3pPr>
            <a:lvl4pPr marL="1828800" lvl="3" indent="-298703" algn="l">
              <a:spcBef>
                <a:spcPts val="600"/>
              </a:spcBef>
              <a:spcAft>
                <a:spcPts val="0"/>
              </a:spcAft>
              <a:buSzPts val="1104"/>
              <a:buChar char="◼"/>
              <a:defRPr>
                <a:solidFill>
                  <a:schemeClr val="dk1"/>
                </a:solidFill>
              </a:defRPr>
            </a:lvl4pPr>
            <a:lvl5pPr marL="2286000" lvl="4" indent="-298704" algn="l">
              <a:spcBef>
                <a:spcPts val="600"/>
              </a:spcBef>
              <a:spcAft>
                <a:spcPts val="0"/>
              </a:spcAft>
              <a:buSzPts val="1104"/>
              <a:buChar char="◼"/>
              <a:defRPr>
                <a:solidFill>
                  <a:schemeClr val="dk1"/>
                </a:solidFill>
              </a:defRPr>
            </a:lvl5pPr>
            <a:lvl6pPr marL="2743200" lvl="5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marL="3200400" lvl="6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marL="3657600" lvl="7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marL="4114800" lvl="8" indent="-333756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>
            <a:endParaRPr/>
          </a:p>
        </p:txBody>
      </p:sp>
      <p:sp>
        <p:nvSpPr>
          <p:cNvPr id="33" name="Google Shape;33;p17"/>
          <p:cNvSpPr txBox="1"/>
          <p:nvPr/>
        </p:nvSpPr>
        <p:spPr>
          <a:xfrm>
            <a:off x="8283190" y="6148813"/>
            <a:ext cx="4762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100" b="1" i="0" u="none" strike="noStrike" cap="none">
                <a:solidFill>
                  <a:srgbClr val="95373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endParaRPr sz="1100" b="1" i="0" u="none" strike="noStrike" cap="none">
              <a:solidFill>
                <a:srgbClr val="95373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34" name="Google Shape;34;p17"/>
          <p:cNvGrpSpPr/>
          <p:nvPr/>
        </p:nvGrpSpPr>
        <p:grpSpPr>
          <a:xfrm>
            <a:off x="307140" y="6197896"/>
            <a:ext cx="8452314" cy="527354"/>
            <a:chOff x="307140" y="6197896"/>
            <a:chExt cx="8452314" cy="527354"/>
          </a:xfrm>
        </p:grpSpPr>
        <p:grpSp>
          <p:nvGrpSpPr>
            <p:cNvPr id="35" name="Google Shape;35;p17"/>
            <p:cNvGrpSpPr/>
            <p:nvPr/>
          </p:nvGrpSpPr>
          <p:grpSpPr>
            <a:xfrm>
              <a:off x="1466726" y="6197896"/>
              <a:ext cx="7292728" cy="527354"/>
              <a:chOff x="1466726" y="5602559"/>
              <a:chExt cx="7292728" cy="527354"/>
            </a:xfrm>
          </p:grpSpPr>
          <p:pic>
            <p:nvPicPr>
              <p:cNvPr id="36" name="Google Shape;36;p17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5446150" y="5626400"/>
                <a:ext cx="224592" cy="257224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37" name="Google Shape;37;p17"/>
              <p:cNvGrpSpPr/>
              <p:nvPr/>
            </p:nvGrpSpPr>
            <p:grpSpPr>
              <a:xfrm>
                <a:off x="1466726" y="5602559"/>
                <a:ext cx="7292728" cy="527354"/>
                <a:chOff x="1466726" y="6192784"/>
                <a:chExt cx="7292728" cy="527354"/>
              </a:xfrm>
            </p:grpSpPr>
            <p:pic>
              <p:nvPicPr>
                <p:cNvPr id="38" name="Google Shape;38;p17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 l="49887" t="20650" r="10660" b="38817"/>
                <a:stretch/>
              </p:blipFill>
              <p:spPr>
                <a:xfrm>
                  <a:off x="1466726" y="6242306"/>
                  <a:ext cx="824966" cy="35156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39" name="Google Shape;39;p17"/>
                <p:cNvSpPr txBox="1"/>
                <p:nvPr/>
              </p:nvSpPr>
              <p:spPr>
                <a:xfrm>
                  <a:off x="4444554" y="6192784"/>
                  <a:ext cx="4314900" cy="3396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Caveat"/>
                    <a:buNone/>
                  </a:pPr>
                  <a:r>
                    <a:rPr lang="en-US" sz="1200">
                      <a:solidFill>
                        <a:srgbClr val="000000"/>
                      </a:solidFill>
                      <a:latin typeface="Montserrat Medium"/>
                      <a:ea typeface="Montserrat Medium"/>
                      <a:cs typeface="Montserrat Medium"/>
                      <a:sym typeface="Montserrat Medium"/>
                    </a:rPr>
                    <a:t>CHALK</a:t>
                  </a:r>
                  <a:r>
                    <a:rPr lang="en-US" sz="1200">
                      <a:solidFill>
                        <a:srgbClr val="FFFFFF"/>
                      </a:solidFill>
                      <a:latin typeface="Montserrat Medium"/>
                      <a:ea typeface="Montserrat Medium"/>
                      <a:cs typeface="Montserrat Medium"/>
                      <a:sym typeface="Montserrat Medium"/>
                    </a:rPr>
                    <a:t>       </a:t>
                  </a:r>
                  <a:r>
                    <a:rPr lang="en-US" sz="1200" i="0" u="none" strike="noStrike" cap="none">
                      <a:solidFill>
                        <a:srgbClr val="000000"/>
                      </a:solidFill>
                      <a:latin typeface="Montserrat Medium"/>
                      <a:ea typeface="Montserrat Medium"/>
                      <a:cs typeface="Montserrat Medium"/>
                      <a:sym typeface="Montserrat Medium"/>
                    </a:rPr>
                    <a:t>Professional Development Serie</a:t>
                  </a:r>
                  <a:r>
                    <a:rPr lang="en-US" sz="1200">
                      <a:solidFill>
                        <a:srgbClr val="000000"/>
                      </a:solidFill>
                      <a:latin typeface="Montserrat Medium"/>
                      <a:ea typeface="Montserrat Medium"/>
                      <a:cs typeface="Montserrat Medium"/>
                      <a:sym typeface="Montserrat Medium"/>
                    </a:rPr>
                    <a:t>s</a:t>
                  </a:r>
                  <a:r>
                    <a:rPr lang="en-US" sz="1200" b="0" i="0" u="none" strike="noStrike" cap="none">
                      <a:solidFill>
                        <a:srgbClr val="000000"/>
                      </a:solidFill>
                      <a:latin typeface="Century Gothic"/>
                      <a:ea typeface="Century Gothic"/>
                      <a:cs typeface="Century Gothic"/>
                      <a:sym typeface="Century Gothic"/>
                    </a:rPr>
                    <a:t>|</a:t>
                  </a:r>
                  <a:endParaRPr sz="1200" b="0" i="0" u="none" strike="noStrike" cap="none">
                    <a:solidFill>
                      <a:srgbClr val="000000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endParaRPr>
                </a:p>
              </p:txBody>
            </p:sp>
            <p:sp>
              <p:nvSpPr>
                <p:cNvPr id="40" name="Google Shape;40;p17"/>
                <p:cNvSpPr/>
                <p:nvPr/>
              </p:nvSpPr>
              <p:spPr>
                <a:xfrm>
                  <a:off x="4654203" y="6473838"/>
                  <a:ext cx="3729000" cy="2463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000" b="0" i="0" u="none" strike="noStrike" cap="none">
                      <a:solidFill>
                        <a:srgbClr val="C88E0E"/>
                      </a:solidFill>
                      <a:latin typeface="Century Gothic"/>
                      <a:ea typeface="Century Gothic"/>
                      <a:cs typeface="Century Gothic"/>
                      <a:sym typeface="Century Gothic"/>
                    </a:rPr>
                    <a:t>PROMOTING HIGH LEVELS OF ENGAGEMENT IN LEARNING</a:t>
                  </a:r>
                  <a:endParaRPr sz="1000" b="0" i="0" u="none" strike="noStrike" cap="none">
                    <a:solidFill>
                      <a:srgbClr val="C88E0E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endParaRPr>
                </a:p>
              </p:txBody>
            </p:sp>
          </p:grpSp>
        </p:grpSp>
        <p:pic>
          <p:nvPicPr>
            <p:cNvPr id="41" name="Google Shape;41;p1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07140" y="6285650"/>
              <a:ext cx="1083397" cy="2572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70043f4006_0_792"/>
          <p:cNvSpPr txBox="1">
            <a:spLocks noGrp="1"/>
          </p:cNvSpPr>
          <p:nvPr>
            <p:ph type="title"/>
          </p:nvPr>
        </p:nvSpPr>
        <p:spPr>
          <a:xfrm>
            <a:off x="581192" y="4693389"/>
            <a:ext cx="7989900" cy="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Gill Sans"/>
              <a:buNone/>
              <a:defRPr sz="2400" b="0">
                <a:solidFill>
                  <a:schemeClr val="accent1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3" name="Google Shape;253;g70043f4006_0_792"/>
          <p:cNvSpPr>
            <a:spLocks noGrp="1"/>
          </p:cNvSpPr>
          <p:nvPr>
            <p:ph type="pic" idx="2"/>
          </p:nvPr>
        </p:nvSpPr>
        <p:spPr>
          <a:xfrm>
            <a:off x="448093" y="599725"/>
            <a:ext cx="8238600" cy="35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72"/>
              <a:buFont typeface="Noto Sans Symbols"/>
              <a:buNone/>
              <a:defRPr sz="16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72"/>
              <a:buFont typeface="Noto Sans Symbols"/>
              <a:buNone/>
              <a:defRPr sz="16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R="0" lvl="2" algn="l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72"/>
              <a:buFont typeface="Noto Sans Symbols"/>
              <a:buNone/>
              <a:defRPr sz="16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R="0" lvl="3" algn="l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72"/>
              <a:buFont typeface="Noto Sans Symbols"/>
              <a:buNone/>
              <a:defRPr sz="16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R="0" lvl="4" algn="l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72"/>
              <a:buFont typeface="Noto Sans Symbols"/>
              <a:buNone/>
              <a:defRPr sz="16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R="0" lvl="5" algn="l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72"/>
              <a:buFont typeface="Noto Sans Symbols"/>
              <a:buNone/>
              <a:defRPr sz="16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R="0" lvl="6" algn="l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72"/>
              <a:buFont typeface="Noto Sans Symbols"/>
              <a:buNone/>
              <a:defRPr sz="16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R="0" lvl="7" algn="l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72"/>
              <a:buFont typeface="Noto Sans Symbols"/>
              <a:buNone/>
              <a:defRPr sz="16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R="0" lvl="8" algn="l" rtl="0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ts val="1472"/>
              <a:buFont typeface="Noto Sans Symbols"/>
              <a:buNone/>
              <a:defRPr sz="16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254" name="Google Shape;254;g70043f4006_0_792"/>
          <p:cNvSpPr txBox="1">
            <a:spLocks noGrp="1"/>
          </p:cNvSpPr>
          <p:nvPr>
            <p:ph type="body" idx="1"/>
          </p:nvPr>
        </p:nvSpPr>
        <p:spPr>
          <a:xfrm>
            <a:off x="581192" y="5260126"/>
            <a:ext cx="7989900" cy="5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 rtl="0">
              <a:spcBef>
                <a:spcPts val="240"/>
              </a:spcBef>
              <a:spcAft>
                <a:spcPts val="0"/>
              </a:spcAft>
              <a:buSzPts val="1104"/>
              <a:buNone/>
              <a:defRPr sz="1200"/>
            </a:lvl1pPr>
            <a:lvl2pPr marL="914400" lvl="1" indent="-228600" algn="l" rtl="0">
              <a:spcBef>
                <a:spcPts val="600"/>
              </a:spcBef>
              <a:spcAft>
                <a:spcPts val="0"/>
              </a:spcAft>
              <a:buSzPts val="1104"/>
              <a:buNone/>
              <a:defRPr sz="1200"/>
            </a:lvl2pPr>
            <a:lvl3pPr marL="1371600" lvl="2" indent="-228600" algn="l" rtl="0">
              <a:spcBef>
                <a:spcPts val="600"/>
              </a:spcBef>
              <a:spcAft>
                <a:spcPts val="0"/>
              </a:spcAft>
              <a:buSzPts val="920"/>
              <a:buNone/>
              <a:defRPr sz="1000"/>
            </a:lvl3pPr>
            <a:lvl4pPr marL="1828800" lvl="3" indent="-228600" algn="l" rtl="0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4pPr>
            <a:lvl5pPr marL="2286000" lvl="4" indent="-228600" algn="l" rtl="0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5pPr>
            <a:lvl6pPr marL="2743200" lvl="5" indent="-228600" algn="l" rtl="0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6pPr>
            <a:lvl7pPr marL="3200400" lvl="6" indent="-228600" algn="l" rtl="0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7pPr>
            <a:lvl8pPr marL="3657600" lvl="7" indent="-228600" algn="l" rtl="0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8pPr>
            <a:lvl9pPr marL="4114800" lvl="8" indent="-228600" algn="l" rtl="0">
              <a:spcBef>
                <a:spcPts val="600"/>
              </a:spcBef>
              <a:spcAft>
                <a:spcPts val="600"/>
              </a:spcAft>
              <a:buSzPts val="828"/>
              <a:buNone/>
              <a:defRPr sz="900"/>
            </a:lvl9pPr>
          </a:lstStyle>
          <a:p>
            <a:endParaRPr/>
          </a:p>
        </p:txBody>
      </p:sp>
      <p:sp>
        <p:nvSpPr>
          <p:cNvPr id="255" name="Google Shape;255;g70043f4006_0_792"/>
          <p:cNvSpPr txBox="1">
            <a:spLocks noGrp="1"/>
          </p:cNvSpPr>
          <p:nvPr>
            <p:ph type="dt" idx="10"/>
          </p:nvPr>
        </p:nvSpPr>
        <p:spPr>
          <a:xfrm>
            <a:off x="5559327" y="5956136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6" name="Google Shape;256;g70043f4006_0_792"/>
          <p:cNvSpPr txBox="1">
            <a:spLocks noGrp="1"/>
          </p:cNvSpPr>
          <p:nvPr>
            <p:ph type="ftr" idx="11"/>
          </p:nvPr>
        </p:nvSpPr>
        <p:spPr>
          <a:xfrm>
            <a:off x="581192" y="5951810"/>
            <a:ext cx="4870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7" name="Google Shape;257;g70043f4006_0_792"/>
          <p:cNvSpPr txBox="1">
            <a:spLocks noGrp="1"/>
          </p:cNvSpPr>
          <p:nvPr>
            <p:ph type="sldNum" idx="12"/>
          </p:nvPr>
        </p:nvSpPr>
        <p:spPr>
          <a:xfrm>
            <a:off x="7800476" y="5956136"/>
            <a:ext cx="770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258" name="Google Shape;258;g70043f4006_0_792"/>
          <p:cNvGrpSpPr/>
          <p:nvPr/>
        </p:nvGrpSpPr>
        <p:grpSpPr>
          <a:xfrm>
            <a:off x="307140" y="6197896"/>
            <a:ext cx="8452314" cy="527354"/>
            <a:chOff x="307140" y="6197896"/>
            <a:chExt cx="8452314" cy="527354"/>
          </a:xfrm>
        </p:grpSpPr>
        <p:grpSp>
          <p:nvGrpSpPr>
            <p:cNvPr id="259" name="Google Shape;259;g70043f4006_0_792"/>
            <p:cNvGrpSpPr/>
            <p:nvPr/>
          </p:nvGrpSpPr>
          <p:grpSpPr>
            <a:xfrm>
              <a:off x="1466726" y="6197896"/>
              <a:ext cx="7292728" cy="527354"/>
              <a:chOff x="1466726" y="5602559"/>
              <a:chExt cx="7292728" cy="527354"/>
            </a:xfrm>
          </p:grpSpPr>
          <p:pic>
            <p:nvPicPr>
              <p:cNvPr id="260" name="Google Shape;260;g70043f4006_0_79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5446150" y="5626400"/>
                <a:ext cx="224592" cy="257224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261" name="Google Shape;261;g70043f4006_0_792"/>
              <p:cNvGrpSpPr/>
              <p:nvPr/>
            </p:nvGrpSpPr>
            <p:grpSpPr>
              <a:xfrm>
                <a:off x="1466726" y="5602559"/>
                <a:ext cx="7292728" cy="527354"/>
                <a:chOff x="1466726" y="6192784"/>
                <a:chExt cx="7292728" cy="527354"/>
              </a:xfrm>
            </p:grpSpPr>
            <p:pic>
              <p:nvPicPr>
                <p:cNvPr id="262" name="Google Shape;262;g70043f4006_0_792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 l="49887" t="20650" r="10660" b="38817"/>
                <a:stretch/>
              </p:blipFill>
              <p:spPr>
                <a:xfrm>
                  <a:off x="1466726" y="6242306"/>
                  <a:ext cx="824966" cy="35156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263" name="Google Shape;263;g70043f4006_0_792"/>
                <p:cNvSpPr txBox="1"/>
                <p:nvPr/>
              </p:nvSpPr>
              <p:spPr>
                <a:xfrm>
                  <a:off x="4444554" y="6192784"/>
                  <a:ext cx="4314900" cy="3396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400"/>
                    <a:buFont typeface="Caveat"/>
                    <a:buNone/>
                  </a:pPr>
                  <a:r>
                    <a:rPr lang="en-US" sz="1200">
                      <a:solidFill>
                        <a:schemeClr val="dk1"/>
                      </a:solidFill>
                      <a:latin typeface="Montserrat Medium"/>
                      <a:ea typeface="Montserrat Medium"/>
                      <a:cs typeface="Montserrat Medium"/>
                      <a:sym typeface="Montserrat Medium"/>
                    </a:rPr>
                    <a:t>CHALK</a:t>
                  </a:r>
                  <a:r>
                    <a:rPr lang="en-US" sz="1200">
                      <a:solidFill>
                        <a:schemeClr val="lt1"/>
                      </a:solidFill>
                      <a:latin typeface="Montserrat Medium"/>
                      <a:ea typeface="Montserrat Medium"/>
                      <a:cs typeface="Montserrat Medium"/>
                      <a:sym typeface="Montserrat Medium"/>
                    </a:rPr>
                    <a:t>       </a:t>
                  </a:r>
                  <a:r>
                    <a:rPr lang="en-US" sz="1200" i="0" u="none" strike="noStrike" cap="none">
                      <a:solidFill>
                        <a:schemeClr val="dk1"/>
                      </a:solidFill>
                      <a:latin typeface="Montserrat Medium"/>
                      <a:ea typeface="Montserrat Medium"/>
                      <a:cs typeface="Montserrat Medium"/>
                      <a:sym typeface="Montserrat Medium"/>
                    </a:rPr>
                    <a:t>Professional Development Serie</a:t>
                  </a:r>
                  <a:r>
                    <a:rPr lang="en-US" sz="1200">
                      <a:solidFill>
                        <a:schemeClr val="dk1"/>
                      </a:solidFill>
                      <a:latin typeface="Montserrat Medium"/>
                      <a:ea typeface="Montserrat Medium"/>
                      <a:cs typeface="Montserrat Medium"/>
                      <a:sym typeface="Montserrat Medium"/>
                    </a:rPr>
                    <a:t>s</a:t>
                  </a:r>
                  <a:r>
                    <a:rPr lang="en-US" sz="1200" b="0" i="0" u="none" strike="noStrike" cap="none">
                      <a:solidFill>
                        <a:schemeClr val="dk1"/>
                      </a:solidFill>
                      <a:latin typeface="Century Gothic"/>
                      <a:ea typeface="Century Gothic"/>
                      <a:cs typeface="Century Gothic"/>
                      <a:sym typeface="Century Gothic"/>
                    </a:rPr>
                    <a:t>|</a:t>
                  </a:r>
                  <a:endParaRPr sz="1200" b="0" i="0" u="none" strike="noStrike" cap="none">
                    <a:solidFill>
                      <a:schemeClr val="dk1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endParaRPr>
                </a:p>
              </p:txBody>
            </p:sp>
            <p:sp>
              <p:nvSpPr>
                <p:cNvPr id="264" name="Google Shape;264;g70043f4006_0_792"/>
                <p:cNvSpPr/>
                <p:nvPr/>
              </p:nvSpPr>
              <p:spPr>
                <a:xfrm>
                  <a:off x="4654203" y="6473838"/>
                  <a:ext cx="3729000" cy="2463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000" b="0" i="0" u="none" strike="noStrike" cap="none">
                      <a:solidFill>
                        <a:schemeClr val="accent4"/>
                      </a:solidFill>
                      <a:latin typeface="Century Gothic"/>
                      <a:ea typeface="Century Gothic"/>
                      <a:cs typeface="Century Gothic"/>
                      <a:sym typeface="Century Gothic"/>
                    </a:rPr>
                    <a:t>PROMOTING HIGH LEVELS OF ENGAGEMENT IN LEARNING</a:t>
                  </a:r>
                  <a:endParaRPr sz="1000" b="0" i="0" u="none" strike="noStrike" cap="none">
                    <a:solidFill>
                      <a:schemeClr val="accent4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endParaRPr>
                </a:p>
              </p:txBody>
            </p:sp>
          </p:grpSp>
        </p:grpSp>
        <p:pic>
          <p:nvPicPr>
            <p:cNvPr id="265" name="Google Shape;265;g70043f4006_0_79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07140" y="6285650"/>
              <a:ext cx="1083397" cy="2572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70043f4006_0_807"/>
          <p:cNvSpPr/>
          <p:nvPr/>
        </p:nvSpPr>
        <p:spPr>
          <a:xfrm>
            <a:off x="448092" y="599725"/>
            <a:ext cx="8238600" cy="125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g70043f4006_0_807"/>
          <p:cNvSpPr txBox="1">
            <a:spLocks noGrp="1"/>
          </p:cNvSpPr>
          <p:nvPr>
            <p:ph type="title"/>
          </p:nvPr>
        </p:nvSpPr>
        <p:spPr>
          <a:xfrm>
            <a:off x="581192" y="687474"/>
            <a:ext cx="7989900" cy="10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9" name="Google Shape;269;g70043f4006_0_807"/>
          <p:cNvSpPr txBox="1">
            <a:spLocks noGrp="1"/>
          </p:cNvSpPr>
          <p:nvPr>
            <p:ph type="body" idx="1"/>
          </p:nvPr>
        </p:nvSpPr>
        <p:spPr>
          <a:xfrm rot="5400000">
            <a:off x="2760544" y="48503"/>
            <a:ext cx="3630900" cy="798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33756" algn="l" rtl="0"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marL="914400" lvl="1" indent="-322072" algn="l" rtl="0">
              <a:spcBef>
                <a:spcPts val="600"/>
              </a:spcBef>
              <a:spcAft>
                <a:spcPts val="0"/>
              </a:spcAft>
              <a:buSzPts val="1472"/>
              <a:buChar char="◼"/>
              <a:defRPr/>
            </a:lvl2pPr>
            <a:lvl3pPr marL="1371600" lvl="2" indent="-310388" algn="l" rtl="0">
              <a:spcBef>
                <a:spcPts val="600"/>
              </a:spcBef>
              <a:spcAft>
                <a:spcPts val="0"/>
              </a:spcAft>
              <a:buSzPts val="1288"/>
              <a:buChar char="◼"/>
              <a:defRPr/>
            </a:lvl3pPr>
            <a:lvl4pPr marL="1828800" lvl="3" indent="-298703" algn="l" rtl="0">
              <a:spcBef>
                <a:spcPts val="600"/>
              </a:spcBef>
              <a:spcAft>
                <a:spcPts val="0"/>
              </a:spcAft>
              <a:buSzPts val="1104"/>
              <a:buChar char="◼"/>
              <a:defRPr/>
            </a:lvl4pPr>
            <a:lvl5pPr marL="2286000" lvl="4" indent="-298704" algn="l" rtl="0">
              <a:spcBef>
                <a:spcPts val="600"/>
              </a:spcBef>
              <a:spcAft>
                <a:spcPts val="0"/>
              </a:spcAft>
              <a:buSzPts val="1104"/>
              <a:buChar char="◼"/>
              <a:defRPr/>
            </a:lvl5pPr>
            <a:lvl6pPr marL="2743200" lvl="5" indent="-333756" algn="l" rtl="0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marL="3200400" lvl="6" indent="-333756" algn="l" rtl="0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marL="3657600" lvl="7" indent="-333756" algn="l" rtl="0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marL="4114800" lvl="8" indent="-333756" algn="l" rtl="0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>
            <a:endParaRPr/>
          </a:p>
        </p:txBody>
      </p:sp>
      <p:sp>
        <p:nvSpPr>
          <p:cNvPr id="270" name="Google Shape;270;g70043f4006_0_807"/>
          <p:cNvSpPr txBox="1">
            <a:spLocks noGrp="1"/>
          </p:cNvSpPr>
          <p:nvPr>
            <p:ph type="dt" idx="10"/>
          </p:nvPr>
        </p:nvSpPr>
        <p:spPr>
          <a:xfrm>
            <a:off x="5559327" y="5956136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1" name="Google Shape;271;g70043f4006_0_807"/>
          <p:cNvSpPr txBox="1">
            <a:spLocks noGrp="1"/>
          </p:cNvSpPr>
          <p:nvPr>
            <p:ph type="ftr" idx="11"/>
          </p:nvPr>
        </p:nvSpPr>
        <p:spPr>
          <a:xfrm>
            <a:off x="581192" y="5951810"/>
            <a:ext cx="4870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2" name="Google Shape;272;g70043f4006_0_807"/>
          <p:cNvSpPr txBox="1">
            <a:spLocks noGrp="1"/>
          </p:cNvSpPr>
          <p:nvPr>
            <p:ph type="sldNum" idx="12"/>
          </p:nvPr>
        </p:nvSpPr>
        <p:spPr>
          <a:xfrm>
            <a:off x="7800476" y="5956136"/>
            <a:ext cx="770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273" name="Google Shape;273;g70043f4006_0_807"/>
          <p:cNvGrpSpPr/>
          <p:nvPr/>
        </p:nvGrpSpPr>
        <p:grpSpPr>
          <a:xfrm>
            <a:off x="307140" y="6197896"/>
            <a:ext cx="8452314" cy="527354"/>
            <a:chOff x="307140" y="6197896"/>
            <a:chExt cx="8452314" cy="527354"/>
          </a:xfrm>
        </p:grpSpPr>
        <p:grpSp>
          <p:nvGrpSpPr>
            <p:cNvPr id="274" name="Google Shape;274;g70043f4006_0_807"/>
            <p:cNvGrpSpPr/>
            <p:nvPr/>
          </p:nvGrpSpPr>
          <p:grpSpPr>
            <a:xfrm>
              <a:off x="1466726" y="6197896"/>
              <a:ext cx="7292728" cy="527354"/>
              <a:chOff x="1466726" y="5602559"/>
              <a:chExt cx="7292728" cy="527354"/>
            </a:xfrm>
          </p:grpSpPr>
          <p:pic>
            <p:nvPicPr>
              <p:cNvPr id="275" name="Google Shape;275;g70043f4006_0_807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5446150" y="5626400"/>
                <a:ext cx="224592" cy="257224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276" name="Google Shape;276;g70043f4006_0_807"/>
              <p:cNvGrpSpPr/>
              <p:nvPr/>
            </p:nvGrpSpPr>
            <p:grpSpPr>
              <a:xfrm>
                <a:off x="1466726" y="5602559"/>
                <a:ext cx="7292728" cy="527354"/>
                <a:chOff x="1466726" y="6192784"/>
                <a:chExt cx="7292728" cy="527354"/>
              </a:xfrm>
            </p:grpSpPr>
            <p:pic>
              <p:nvPicPr>
                <p:cNvPr id="277" name="Google Shape;277;g70043f4006_0_807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 l="49887" t="20650" r="10660" b="38817"/>
                <a:stretch/>
              </p:blipFill>
              <p:spPr>
                <a:xfrm>
                  <a:off x="1466726" y="6242306"/>
                  <a:ext cx="824966" cy="35156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278" name="Google Shape;278;g70043f4006_0_807"/>
                <p:cNvSpPr txBox="1"/>
                <p:nvPr/>
              </p:nvSpPr>
              <p:spPr>
                <a:xfrm>
                  <a:off x="4444554" y="6192784"/>
                  <a:ext cx="4314900" cy="3396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400"/>
                    <a:buFont typeface="Caveat"/>
                    <a:buNone/>
                  </a:pPr>
                  <a:r>
                    <a:rPr lang="en-US" sz="1200">
                      <a:solidFill>
                        <a:schemeClr val="dk1"/>
                      </a:solidFill>
                      <a:latin typeface="Montserrat Medium"/>
                      <a:ea typeface="Montserrat Medium"/>
                      <a:cs typeface="Montserrat Medium"/>
                      <a:sym typeface="Montserrat Medium"/>
                    </a:rPr>
                    <a:t>CHALK</a:t>
                  </a:r>
                  <a:r>
                    <a:rPr lang="en-US" sz="1200">
                      <a:solidFill>
                        <a:schemeClr val="lt1"/>
                      </a:solidFill>
                      <a:latin typeface="Montserrat Medium"/>
                      <a:ea typeface="Montserrat Medium"/>
                      <a:cs typeface="Montserrat Medium"/>
                      <a:sym typeface="Montserrat Medium"/>
                    </a:rPr>
                    <a:t>       </a:t>
                  </a:r>
                  <a:r>
                    <a:rPr lang="en-US" sz="1200" i="0" u="none" strike="noStrike" cap="none">
                      <a:solidFill>
                        <a:schemeClr val="dk1"/>
                      </a:solidFill>
                      <a:latin typeface="Montserrat Medium"/>
                      <a:ea typeface="Montserrat Medium"/>
                      <a:cs typeface="Montserrat Medium"/>
                      <a:sym typeface="Montserrat Medium"/>
                    </a:rPr>
                    <a:t>Professional Development Serie</a:t>
                  </a:r>
                  <a:r>
                    <a:rPr lang="en-US" sz="1200">
                      <a:solidFill>
                        <a:schemeClr val="dk1"/>
                      </a:solidFill>
                      <a:latin typeface="Montserrat Medium"/>
                      <a:ea typeface="Montserrat Medium"/>
                      <a:cs typeface="Montserrat Medium"/>
                      <a:sym typeface="Montserrat Medium"/>
                    </a:rPr>
                    <a:t>s</a:t>
                  </a:r>
                  <a:r>
                    <a:rPr lang="en-US" sz="1200" b="0" i="0" u="none" strike="noStrike" cap="none">
                      <a:solidFill>
                        <a:schemeClr val="dk1"/>
                      </a:solidFill>
                      <a:latin typeface="Century Gothic"/>
                      <a:ea typeface="Century Gothic"/>
                      <a:cs typeface="Century Gothic"/>
                      <a:sym typeface="Century Gothic"/>
                    </a:rPr>
                    <a:t>|</a:t>
                  </a:r>
                  <a:endParaRPr sz="1200" b="0" i="0" u="none" strike="noStrike" cap="none">
                    <a:solidFill>
                      <a:schemeClr val="dk1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endParaRPr>
                </a:p>
              </p:txBody>
            </p:sp>
            <p:sp>
              <p:nvSpPr>
                <p:cNvPr id="279" name="Google Shape;279;g70043f4006_0_807"/>
                <p:cNvSpPr/>
                <p:nvPr/>
              </p:nvSpPr>
              <p:spPr>
                <a:xfrm>
                  <a:off x="4654203" y="6473838"/>
                  <a:ext cx="3729000" cy="2463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000" b="0" i="0" u="none" strike="noStrike" cap="none">
                      <a:solidFill>
                        <a:schemeClr val="accent4"/>
                      </a:solidFill>
                      <a:latin typeface="Century Gothic"/>
                      <a:ea typeface="Century Gothic"/>
                      <a:cs typeface="Century Gothic"/>
                      <a:sym typeface="Century Gothic"/>
                    </a:rPr>
                    <a:t>PROMOTING HIGH LEVELS OF ENGAGEMENT IN LEARNING</a:t>
                  </a:r>
                  <a:endParaRPr sz="1000" b="0" i="0" u="none" strike="noStrike" cap="none">
                    <a:solidFill>
                      <a:schemeClr val="accent4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endParaRPr>
                </a:p>
              </p:txBody>
            </p:sp>
          </p:grpSp>
        </p:grpSp>
        <p:pic>
          <p:nvPicPr>
            <p:cNvPr id="280" name="Google Shape;280;g70043f4006_0_80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07140" y="6285650"/>
              <a:ext cx="1083397" cy="2572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70043f4006_0_822"/>
          <p:cNvSpPr/>
          <p:nvPr/>
        </p:nvSpPr>
        <p:spPr>
          <a:xfrm>
            <a:off x="6629400" y="599725"/>
            <a:ext cx="2057400" cy="581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g70043f4006_0_822"/>
          <p:cNvSpPr txBox="1">
            <a:spLocks noGrp="1"/>
          </p:cNvSpPr>
          <p:nvPr>
            <p:ph type="title"/>
          </p:nvPr>
        </p:nvSpPr>
        <p:spPr>
          <a:xfrm rot="5400000">
            <a:off x="4789473" y="2515775"/>
            <a:ext cx="5183100" cy="15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4" name="Google Shape;284;g70043f4006_0_822"/>
          <p:cNvSpPr txBox="1">
            <a:spLocks noGrp="1"/>
          </p:cNvSpPr>
          <p:nvPr>
            <p:ph type="body" idx="1"/>
          </p:nvPr>
        </p:nvSpPr>
        <p:spPr>
          <a:xfrm rot="5400000">
            <a:off x="950701" y="306125"/>
            <a:ext cx="5183100" cy="59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33756" algn="l" rtl="0"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marL="914400" lvl="1" indent="-333756" algn="l" rtl="0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marL="1371600" lvl="2" indent="-333756" algn="l" rtl="0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marL="1828800" lvl="3" indent="-333756" algn="l" rtl="0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marL="2286000" lvl="4" indent="-333756" algn="l" rtl="0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marL="2743200" lvl="5" indent="-333756" algn="l" rtl="0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marL="3200400" lvl="6" indent="-333756" algn="l" rtl="0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marL="3657600" lvl="7" indent="-333756" algn="l" rtl="0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marL="4114800" lvl="8" indent="-333756" algn="l" rtl="0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>
            <a:endParaRPr/>
          </a:p>
        </p:txBody>
      </p:sp>
      <p:sp>
        <p:nvSpPr>
          <p:cNvPr id="285" name="Google Shape;285;g70043f4006_0_822"/>
          <p:cNvSpPr txBox="1">
            <a:spLocks noGrp="1"/>
          </p:cNvSpPr>
          <p:nvPr>
            <p:ph type="dt" idx="10"/>
          </p:nvPr>
        </p:nvSpPr>
        <p:spPr>
          <a:xfrm>
            <a:off x="6745255" y="5956136"/>
            <a:ext cx="947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7C0D4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6" name="Google Shape;286;g70043f4006_0_822"/>
          <p:cNvSpPr txBox="1">
            <a:spLocks noGrp="1"/>
          </p:cNvSpPr>
          <p:nvPr>
            <p:ph type="ftr" idx="11"/>
          </p:nvPr>
        </p:nvSpPr>
        <p:spPr>
          <a:xfrm>
            <a:off x="581192" y="5951810"/>
            <a:ext cx="59223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7" name="Google Shape;287;g70043f4006_0_822"/>
          <p:cNvSpPr txBox="1">
            <a:spLocks noGrp="1"/>
          </p:cNvSpPr>
          <p:nvPr>
            <p:ph type="sldNum" idx="12"/>
          </p:nvPr>
        </p:nvSpPr>
        <p:spPr>
          <a:xfrm>
            <a:off x="7800476" y="5956136"/>
            <a:ext cx="770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900">
                <a:solidFill>
                  <a:srgbClr val="77C0D4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lvl="1" indent="0" algn="r" rtl="0">
              <a:spcBef>
                <a:spcPts val="0"/>
              </a:spcBef>
              <a:buNone/>
              <a:defRPr sz="900">
                <a:solidFill>
                  <a:srgbClr val="77C0D4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lvl="2" indent="0" algn="r" rtl="0">
              <a:spcBef>
                <a:spcPts val="0"/>
              </a:spcBef>
              <a:buNone/>
              <a:defRPr sz="900">
                <a:solidFill>
                  <a:srgbClr val="77C0D4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lvl="3" indent="0" algn="r" rtl="0">
              <a:spcBef>
                <a:spcPts val="0"/>
              </a:spcBef>
              <a:buNone/>
              <a:defRPr sz="900">
                <a:solidFill>
                  <a:srgbClr val="77C0D4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lvl="4" indent="0" algn="r" rtl="0">
              <a:spcBef>
                <a:spcPts val="0"/>
              </a:spcBef>
              <a:buNone/>
              <a:defRPr sz="900">
                <a:solidFill>
                  <a:srgbClr val="77C0D4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lvl="5" indent="0" algn="r" rtl="0">
              <a:spcBef>
                <a:spcPts val="0"/>
              </a:spcBef>
              <a:buNone/>
              <a:defRPr sz="900">
                <a:solidFill>
                  <a:srgbClr val="77C0D4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lvl="6" indent="0" algn="r" rtl="0">
              <a:spcBef>
                <a:spcPts val="0"/>
              </a:spcBef>
              <a:buNone/>
              <a:defRPr sz="900">
                <a:solidFill>
                  <a:srgbClr val="77C0D4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lvl="7" indent="0" algn="r" rtl="0">
              <a:spcBef>
                <a:spcPts val="0"/>
              </a:spcBef>
              <a:buNone/>
              <a:defRPr sz="900">
                <a:solidFill>
                  <a:srgbClr val="77C0D4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lvl="8" indent="0" algn="r" rtl="0">
              <a:spcBef>
                <a:spcPts val="0"/>
              </a:spcBef>
              <a:buNone/>
              <a:defRPr sz="900">
                <a:solidFill>
                  <a:srgbClr val="77C0D4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8"/>
          <p:cNvSpPr/>
          <p:nvPr/>
        </p:nvSpPr>
        <p:spPr>
          <a:xfrm>
            <a:off x="448092" y="599725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18"/>
          <p:cNvSpPr txBox="1">
            <a:spLocks noGrp="1"/>
          </p:cNvSpPr>
          <p:nvPr>
            <p:ph type="title"/>
          </p:nvPr>
        </p:nvSpPr>
        <p:spPr>
          <a:xfrm>
            <a:off x="581192" y="687474"/>
            <a:ext cx="7989752" cy="1083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18"/>
          <p:cNvSpPr txBox="1">
            <a:spLocks noGrp="1"/>
          </p:cNvSpPr>
          <p:nvPr>
            <p:ph type="body" idx="1"/>
          </p:nvPr>
        </p:nvSpPr>
        <p:spPr>
          <a:xfrm>
            <a:off x="581192" y="2228002"/>
            <a:ext cx="3899527" cy="3633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33756" algn="l">
              <a:spcBef>
                <a:spcPts val="360"/>
              </a:spcBef>
              <a:spcAft>
                <a:spcPts val="0"/>
              </a:spcAft>
              <a:buSzPts val="1656"/>
              <a:buChar char="◼"/>
              <a:defRPr>
                <a:solidFill>
                  <a:schemeClr val="dk1"/>
                </a:solidFill>
              </a:defRPr>
            </a:lvl1pPr>
            <a:lvl2pPr marL="914400" lvl="1" indent="-322072" algn="l">
              <a:spcBef>
                <a:spcPts val="600"/>
              </a:spcBef>
              <a:spcAft>
                <a:spcPts val="0"/>
              </a:spcAft>
              <a:buSzPts val="1472"/>
              <a:buChar char="◼"/>
              <a:defRPr>
                <a:solidFill>
                  <a:schemeClr val="dk1"/>
                </a:solidFill>
              </a:defRPr>
            </a:lvl2pPr>
            <a:lvl3pPr marL="1371600" lvl="2" indent="-310388" algn="l">
              <a:spcBef>
                <a:spcPts val="600"/>
              </a:spcBef>
              <a:spcAft>
                <a:spcPts val="0"/>
              </a:spcAft>
              <a:buSzPts val="1288"/>
              <a:buChar char="◼"/>
              <a:defRPr>
                <a:solidFill>
                  <a:schemeClr val="dk1"/>
                </a:solidFill>
              </a:defRPr>
            </a:lvl3pPr>
            <a:lvl4pPr marL="1828800" lvl="3" indent="-298703" algn="l">
              <a:spcBef>
                <a:spcPts val="600"/>
              </a:spcBef>
              <a:spcAft>
                <a:spcPts val="0"/>
              </a:spcAft>
              <a:buSzPts val="1104"/>
              <a:buChar char="◼"/>
              <a:defRPr>
                <a:solidFill>
                  <a:schemeClr val="dk1"/>
                </a:solidFill>
              </a:defRPr>
            </a:lvl4pPr>
            <a:lvl5pPr marL="2286000" lvl="4" indent="-298704" algn="l">
              <a:spcBef>
                <a:spcPts val="600"/>
              </a:spcBef>
              <a:spcAft>
                <a:spcPts val="0"/>
              </a:spcAft>
              <a:buSzPts val="1104"/>
              <a:buChar char="◼"/>
              <a:defRPr>
                <a:solidFill>
                  <a:schemeClr val="dk1"/>
                </a:solidFill>
              </a:defRPr>
            </a:lvl5pPr>
            <a:lvl6pPr marL="2743200" lvl="5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marL="3200400" lvl="6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marL="3657600" lvl="7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marL="4114800" lvl="8" indent="-333756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>
            <a:endParaRPr/>
          </a:p>
        </p:txBody>
      </p:sp>
      <p:sp>
        <p:nvSpPr>
          <p:cNvPr id="46" name="Google Shape;46;p18"/>
          <p:cNvSpPr txBox="1">
            <a:spLocks noGrp="1"/>
          </p:cNvSpPr>
          <p:nvPr>
            <p:ph type="body" idx="2"/>
          </p:nvPr>
        </p:nvSpPr>
        <p:spPr>
          <a:xfrm>
            <a:off x="4663282" y="2228003"/>
            <a:ext cx="3907662" cy="3633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33756" algn="l">
              <a:spcBef>
                <a:spcPts val="360"/>
              </a:spcBef>
              <a:spcAft>
                <a:spcPts val="0"/>
              </a:spcAft>
              <a:buSzPts val="1656"/>
              <a:buChar char="◼"/>
              <a:defRPr>
                <a:solidFill>
                  <a:schemeClr val="dk1"/>
                </a:solidFill>
              </a:defRPr>
            </a:lvl1pPr>
            <a:lvl2pPr marL="914400" lvl="1" indent="-322072" algn="l">
              <a:spcBef>
                <a:spcPts val="600"/>
              </a:spcBef>
              <a:spcAft>
                <a:spcPts val="0"/>
              </a:spcAft>
              <a:buSzPts val="1472"/>
              <a:buChar char="◼"/>
              <a:defRPr>
                <a:solidFill>
                  <a:schemeClr val="dk1"/>
                </a:solidFill>
              </a:defRPr>
            </a:lvl2pPr>
            <a:lvl3pPr marL="1371600" lvl="2" indent="-310388" algn="l">
              <a:spcBef>
                <a:spcPts val="600"/>
              </a:spcBef>
              <a:spcAft>
                <a:spcPts val="0"/>
              </a:spcAft>
              <a:buSzPts val="1288"/>
              <a:buChar char="◼"/>
              <a:defRPr>
                <a:solidFill>
                  <a:schemeClr val="dk1"/>
                </a:solidFill>
              </a:defRPr>
            </a:lvl3pPr>
            <a:lvl4pPr marL="1828800" lvl="3" indent="-298703" algn="l">
              <a:spcBef>
                <a:spcPts val="600"/>
              </a:spcBef>
              <a:spcAft>
                <a:spcPts val="0"/>
              </a:spcAft>
              <a:buSzPts val="1104"/>
              <a:buChar char="◼"/>
              <a:defRPr>
                <a:solidFill>
                  <a:schemeClr val="dk1"/>
                </a:solidFill>
              </a:defRPr>
            </a:lvl4pPr>
            <a:lvl5pPr marL="2286000" lvl="4" indent="-298704" algn="l">
              <a:spcBef>
                <a:spcPts val="600"/>
              </a:spcBef>
              <a:spcAft>
                <a:spcPts val="0"/>
              </a:spcAft>
              <a:buSzPts val="1104"/>
              <a:buChar char="◼"/>
              <a:defRPr>
                <a:solidFill>
                  <a:schemeClr val="dk1"/>
                </a:solidFill>
              </a:defRPr>
            </a:lvl5pPr>
            <a:lvl6pPr marL="2743200" lvl="5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marL="3200400" lvl="6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marL="3657600" lvl="7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marL="4114800" lvl="8" indent="-333756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>
            <a:endParaRPr/>
          </a:p>
        </p:txBody>
      </p:sp>
      <p:sp>
        <p:nvSpPr>
          <p:cNvPr id="47" name="Google Shape;47;p18"/>
          <p:cNvSpPr txBox="1"/>
          <p:nvPr/>
        </p:nvSpPr>
        <p:spPr>
          <a:xfrm>
            <a:off x="8283190" y="6148813"/>
            <a:ext cx="4762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100" b="1">
                <a:solidFill>
                  <a:srgbClr val="95373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endParaRPr sz="1100" b="1">
              <a:solidFill>
                <a:srgbClr val="95373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48" name="Google Shape;48;p18"/>
          <p:cNvGrpSpPr/>
          <p:nvPr/>
        </p:nvGrpSpPr>
        <p:grpSpPr>
          <a:xfrm>
            <a:off x="307140" y="6197896"/>
            <a:ext cx="8452314" cy="527354"/>
            <a:chOff x="307140" y="6197896"/>
            <a:chExt cx="8452314" cy="527354"/>
          </a:xfrm>
        </p:grpSpPr>
        <p:grpSp>
          <p:nvGrpSpPr>
            <p:cNvPr id="49" name="Google Shape;49;p18"/>
            <p:cNvGrpSpPr/>
            <p:nvPr/>
          </p:nvGrpSpPr>
          <p:grpSpPr>
            <a:xfrm>
              <a:off x="1466726" y="6197896"/>
              <a:ext cx="7292728" cy="527354"/>
              <a:chOff x="1466726" y="5602559"/>
              <a:chExt cx="7292728" cy="527354"/>
            </a:xfrm>
          </p:grpSpPr>
          <p:pic>
            <p:nvPicPr>
              <p:cNvPr id="50" name="Google Shape;50;p18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5446150" y="5626400"/>
                <a:ext cx="224592" cy="257224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51" name="Google Shape;51;p18"/>
              <p:cNvGrpSpPr/>
              <p:nvPr/>
            </p:nvGrpSpPr>
            <p:grpSpPr>
              <a:xfrm>
                <a:off x="1466726" y="5602559"/>
                <a:ext cx="7292728" cy="527354"/>
                <a:chOff x="1466726" y="6192784"/>
                <a:chExt cx="7292728" cy="527354"/>
              </a:xfrm>
            </p:grpSpPr>
            <p:pic>
              <p:nvPicPr>
                <p:cNvPr id="52" name="Google Shape;52;p18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 l="49887" t="20650" r="10660" b="38817"/>
                <a:stretch/>
              </p:blipFill>
              <p:spPr>
                <a:xfrm>
                  <a:off x="1466726" y="6242306"/>
                  <a:ext cx="824966" cy="35156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53" name="Google Shape;53;p18"/>
                <p:cNvSpPr txBox="1"/>
                <p:nvPr/>
              </p:nvSpPr>
              <p:spPr>
                <a:xfrm>
                  <a:off x="4444554" y="6192784"/>
                  <a:ext cx="4314900" cy="3396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Caveat"/>
                    <a:buNone/>
                  </a:pPr>
                  <a:r>
                    <a:rPr lang="en-US" sz="1200">
                      <a:solidFill>
                        <a:srgbClr val="000000"/>
                      </a:solidFill>
                      <a:latin typeface="Montserrat Medium"/>
                      <a:ea typeface="Montserrat Medium"/>
                      <a:cs typeface="Montserrat Medium"/>
                      <a:sym typeface="Montserrat Medium"/>
                    </a:rPr>
                    <a:t>CHALK</a:t>
                  </a:r>
                  <a:r>
                    <a:rPr lang="en-US" sz="1200">
                      <a:solidFill>
                        <a:srgbClr val="FFFFFF"/>
                      </a:solidFill>
                      <a:latin typeface="Montserrat Medium"/>
                      <a:ea typeface="Montserrat Medium"/>
                      <a:cs typeface="Montserrat Medium"/>
                      <a:sym typeface="Montserrat Medium"/>
                    </a:rPr>
                    <a:t>       </a:t>
                  </a:r>
                  <a:r>
                    <a:rPr lang="en-US" sz="1200" i="0" u="none" strike="noStrike" cap="none">
                      <a:solidFill>
                        <a:srgbClr val="000000"/>
                      </a:solidFill>
                      <a:latin typeface="Montserrat Medium"/>
                      <a:ea typeface="Montserrat Medium"/>
                      <a:cs typeface="Montserrat Medium"/>
                      <a:sym typeface="Montserrat Medium"/>
                    </a:rPr>
                    <a:t>Professional Development Serie</a:t>
                  </a:r>
                  <a:r>
                    <a:rPr lang="en-US" sz="1200">
                      <a:solidFill>
                        <a:srgbClr val="000000"/>
                      </a:solidFill>
                      <a:latin typeface="Montserrat Medium"/>
                      <a:ea typeface="Montserrat Medium"/>
                      <a:cs typeface="Montserrat Medium"/>
                      <a:sym typeface="Montserrat Medium"/>
                    </a:rPr>
                    <a:t>s</a:t>
                  </a:r>
                  <a:r>
                    <a:rPr lang="en-US" sz="1200" b="0" i="0" u="none" strike="noStrike" cap="none">
                      <a:solidFill>
                        <a:srgbClr val="000000"/>
                      </a:solidFill>
                      <a:latin typeface="Century Gothic"/>
                      <a:ea typeface="Century Gothic"/>
                      <a:cs typeface="Century Gothic"/>
                      <a:sym typeface="Century Gothic"/>
                    </a:rPr>
                    <a:t>|</a:t>
                  </a:r>
                  <a:endParaRPr sz="1200" b="0" i="0" u="none" strike="noStrike" cap="none">
                    <a:solidFill>
                      <a:srgbClr val="000000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endParaRPr>
                </a:p>
              </p:txBody>
            </p:sp>
            <p:sp>
              <p:nvSpPr>
                <p:cNvPr id="54" name="Google Shape;54;p18"/>
                <p:cNvSpPr/>
                <p:nvPr/>
              </p:nvSpPr>
              <p:spPr>
                <a:xfrm>
                  <a:off x="4654203" y="6473838"/>
                  <a:ext cx="3729000" cy="2463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000" b="0" i="0" u="none" strike="noStrike" cap="none">
                      <a:solidFill>
                        <a:srgbClr val="C88E0E"/>
                      </a:solidFill>
                      <a:latin typeface="Century Gothic"/>
                      <a:ea typeface="Century Gothic"/>
                      <a:cs typeface="Century Gothic"/>
                      <a:sym typeface="Century Gothic"/>
                    </a:rPr>
                    <a:t>PROMOTING HIGH LEVELS OF ENGAGEMENT IN LEARNING</a:t>
                  </a:r>
                  <a:endParaRPr sz="1000" b="0" i="0" u="none" strike="noStrike" cap="none">
                    <a:solidFill>
                      <a:srgbClr val="C88E0E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endParaRPr>
                </a:p>
              </p:txBody>
            </p:sp>
          </p:grpSp>
        </p:grpSp>
        <p:pic>
          <p:nvPicPr>
            <p:cNvPr id="55" name="Google Shape;55;p1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07140" y="6285650"/>
              <a:ext cx="1083397" cy="2572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9"/>
          <p:cNvSpPr/>
          <p:nvPr/>
        </p:nvSpPr>
        <p:spPr>
          <a:xfrm>
            <a:off x="448092" y="599725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19"/>
          <p:cNvSpPr txBox="1">
            <a:spLocks noGrp="1"/>
          </p:cNvSpPr>
          <p:nvPr>
            <p:ph type="title"/>
          </p:nvPr>
        </p:nvSpPr>
        <p:spPr>
          <a:xfrm>
            <a:off x="581192" y="687474"/>
            <a:ext cx="7989752" cy="1083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9"/>
          <p:cNvSpPr txBox="1">
            <a:spLocks noGrp="1"/>
          </p:cNvSpPr>
          <p:nvPr>
            <p:ph type="body" idx="1"/>
          </p:nvPr>
        </p:nvSpPr>
        <p:spPr>
          <a:xfrm>
            <a:off x="887219" y="2228003"/>
            <a:ext cx="3593500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40"/>
              </a:spcBef>
              <a:spcAft>
                <a:spcPts val="0"/>
              </a:spcAft>
              <a:buSzPts val="2024"/>
              <a:buNone/>
              <a:defRPr sz="2200" b="0">
                <a:solidFill>
                  <a:schemeClr val="accent2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840"/>
              <a:buNone/>
              <a:defRPr sz="2000" b="1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656"/>
              <a:buNone/>
              <a:defRPr sz="1800" b="1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472"/>
              <a:buNone/>
              <a:defRPr sz="1600" b="1"/>
            </a:lvl9pPr>
          </a:lstStyle>
          <a:p>
            <a:endParaRPr/>
          </a:p>
        </p:txBody>
      </p:sp>
      <p:sp>
        <p:nvSpPr>
          <p:cNvPr id="60" name="Google Shape;60;p19"/>
          <p:cNvSpPr txBox="1">
            <a:spLocks noGrp="1"/>
          </p:cNvSpPr>
          <p:nvPr>
            <p:ph type="body" idx="2"/>
          </p:nvPr>
        </p:nvSpPr>
        <p:spPr>
          <a:xfrm>
            <a:off x="581192" y="2926051"/>
            <a:ext cx="3899527" cy="2934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3756" algn="l"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marL="914400" lvl="1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marL="1371600" lvl="2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marL="1828800" lvl="3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marL="2286000" lvl="4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marL="2743200" lvl="5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marL="3200400" lvl="6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marL="3657600" lvl="7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marL="4114800" lvl="8" indent="-333756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>
            <a:endParaRPr/>
          </a:p>
        </p:txBody>
      </p:sp>
      <p:sp>
        <p:nvSpPr>
          <p:cNvPr id="61" name="Google Shape;61;p19"/>
          <p:cNvSpPr txBox="1">
            <a:spLocks noGrp="1"/>
          </p:cNvSpPr>
          <p:nvPr>
            <p:ph type="body" idx="3"/>
          </p:nvPr>
        </p:nvSpPr>
        <p:spPr>
          <a:xfrm>
            <a:off x="4969308" y="2228003"/>
            <a:ext cx="3601635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40"/>
              </a:spcBef>
              <a:spcAft>
                <a:spcPts val="0"/>
              </a:spcAft>
              <a:buSzPts val="2024"/>
              <a:buNone/>
              <a:defRPr sz="2200" b="0">
                <a:solidFill>
                  <a:schemeClr val="accent2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840"/>
              <a:buNone/>
              <a:defRPr sz="2000" b="1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656"/>
              <a:buNone/>
              <a:defRPr sz="1800" b="1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472"/>
              <a:buNone/>
              <a:defRPr sz="1600" b="1"/>
            </a:lvl9pPr>
          </a:lstStyle>
          <a:p>
            <a:endParaRPr/>
          </a:p>
        </p:txBody>
      </p:sp>
      <p:sp>
        <p:nvSpPr>
          <p:cNvPr id="62" name="Google Shape;62;p19"/>
          <p:cNvSpPr txBox="1">
            <a:spLocks noGrp="1"/>
          </p:cNvSpPr>
          <p:nvPr>
            <p:ph type="body" idx="4"/>
          </p:nvPr>
        </p:nvSpPr>
        <p:spPr>
          <a:xfrm>
            <a:off x="4663282" y="2926051"/>
            <a:ext cx="3907662" cy="2934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3756" algn="l"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marL="914400" lvl="1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marL="1371600" lvl="2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marL="1828800" lvl="3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marL="2286000" lvl="4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marL="2743200" lvl="5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marL="3200400" lvl="6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marL="3657600" lvl="7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marL="4114800" lvl="8" indent="-333756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>
            <a:endParaRPr/>
          </a:p>
        </p:txBody>
      </p:sp>
      <p:sp>
        <p:nvSpPr>
          <p:cNvPr id="63" name="Google Shape;63;p19"/>
          <p:cNvSpPr txBox="1">
            <a:spLocks noGrp="1"/>
          </p:cNvSpPr>
          <p:nvPr>
            <p:ph type="dt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9"/>
          <p:cNvSpPr txBox="1">
            <a:spLocks noGrp="1"/>
          </p:cNvSpPr>
          <p:nvPr>
            <p:ph type="ft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9"/>
          <p:cNvSpPr txBox="1">
            <a:spLocks noGrp="1"/>
          </p:cNvSpPr>
          <p:nvPr>
            <p:ph type="sldNum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66" name="Google Shape;66;p19"/>
          <p:cNvGrpSpPr/>
          <p:nvPr/>
        </p:nvGrpSpPr>
        <p:grpSpPr>
          <a:xfrm>
            <a:off x="307140" y="6197896"/>
            <a:ext cx="8452314" cy="527354"/>
            <a:chOff x="307140" y="6197896"/>
            <a:chExt cx="8452314" cy="527354"/>
          </a:xfrm>
        </p:grpSpPr>
        <p:grpSp>
          <p:nvGrpSpPr>
            <p:cNvPr id="67" name="Google Shape;67;p19"/>
            <p:cNvGrpSpPr/>
            <p:nvPr/>
          </p:nvGrpSpPr>
          <p:grpSpPr>
            <a:xfrm>
              <a:off x="1466726" y="6197896"/>
              <a:ext cx="7292728" cy="527354"/>
              <a:chOff x="1466726" y="5602559"/>
              <a:chExt cx="7292728" cy="527354"/>
            </a:xfrm>
          </p:grpSpPr>
          <p:pic>
            <p:nvPicPr>
              <p:cNvPr id="68" name="Google Shape;68;p19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5446150" y="5626400"/>
                <a:ext cx="224592" cy="257224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69" name="Google Shape;69;p19"/>
              <p:cNvGrpSpPr/>
              <p:nvPr/>
            </p:nvGrpSpPr>
            <p:grpSpPr>
              <a:xfrm>
                <a:off x="1466726" y="5602559"/>
                <a:ext cx="7292728" cy="527354"/>
                <a:chOff x="1466726" y="6192784"/>
                <a:chExt cx="7292728" cy="527354"/>
              </a:xfrm>
            </p:grpSpPr>
            <p:pic>
              <p:nvPicPr>
                <p:cNvPr id="70" name="Google Shape;70;p19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 l="49887" t="20650" r="10660" b="38817"/>
                <a:stretch/>
              </p:blipFill>
              <p:spPr>
                <a:xfrm>
                  <a:off x="1466726" y="6242306"/>
                  <a:ext cx="824966" cy="35156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71" name="Google Shape;71;p19"/>
                <p:cNvSpPr txBox="1"/>
                <p:nvPr/>
              </p:nvSpPr>
              <p:spPr>
                <a:xfrm>
                  <a:off x="4444554" y="6192784"/>
                  <a:ext cx="4314900" cy="3396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Caveat"/>
                    <a:buNone/>
                  </a:pPr>
                  <a:r>
                    <a:rPr lang="en-US" sz="1200">
                      <a:solidFill>
                        <a:srgbClr val="000000"/>
                      </a:solidFill>
                      <a:latin typeface="Montserrat Medium"/>
                      <a:ea typeface="Montserrat Medium"/>
                      <a:cs typeface="Montserrat Medium"/>
                      <a:sym typeface="Montserrat Medium"/>
                    </a:rPr>
                    <a:t>CHALK</a:t>
                  </a:r>
                  <a:r>
                    <a:rPr lang="en-US" sz="1200">
                      <a:solidFill>
                        <a:srgbClr val="FFFFFF"/>
                      </a:solidFill>
                      <a:latin typeface="Montserrat Medium"/>
                      <a:ea typeface="Montserrat Medium"/>
                      <a:cs typeface="Montserrat Medium"/>
                      <a:sym typeface="Montserrat Medium"/>
                    </a:rPr>
                    <a:t>       </a:t>
                  </a:r>
                  <a:r>
                    <a:rPr lang="en-US" sz="1200" i="0" u="none" strike="noStrike" cap="none">
                      <a:solidFill>
                        <a:srgbClr val="000000"/>
                      </a:solidFill>
                      <a:latin typeface="Montserrat Medium"/>
                      <a:ea typeface="Montserrat Medium"/>
                      <a:cs typeface="Montserrat Medium"/>
                      <a:sym typeface="Montserrat Medium"/>
                    </a:rPr>
                    <a:t>Professional Development Serie</a:t>
                  </a:r>
                  <a:r>
                    <a:rPr lang="en-US" sz="1200">
                      <a:solidFill>
                        <a:srgbClr val="000000"/>
                      </a:solidFill>
                      <a:latin typeface="Montserrat Medium"/>
                      <a:ea typeface="Montserrat Medium"/>
                      <a:cs typeface="Montserrat Medium"/>
                      <a:sym typeface="Montserrat Medium"/>
                    </a:rPr>
                    <a:t>s</a:t>
                  </a:r>
                  <a:r>
                    <a:rPr lang="en-US" sz="1200" b="0" i="0" u="none" strike="noStrike" cap="none">
                      <a:solidFill>
                        <a:srgbClr val="000000"/>
                      </a:solidFill>
                      <a:latin typeface="Century Gothic"/>
                      <a:ea typeface="Century Gothic"/>
                      <a:cs typeface="Century Gothic"/>
                      <a:sym typeface="Century Gothic"/>
                    </a:rPr>
                    <a:t>|</a:t>
                  </a:r>
                  <a:endParaRPr sz="1200" b="0" i="0" u="none" strike="noStrike" cap="none">
                    <a:solidFill>
                      <a:srgbClr val="000000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endParaRPr>
                </a:p>
              </p:txBody>
            </p:sp>
            <p:sp>
              <p:nvSpPr>
                <p:cNvPr id="72" name="Google Shape;72;p19"/>
                <p:cNvSpPr/>
                <p:nvPr/>
              </p:nvSpPr>
              <p:spPr>
                <a:xfrm>
                  <a:off x="4654203" y="6473838"/>
                  <a:ext cx="3729000" cy="2463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000" b="0" i="0" u="none" strike="noStrike" cap="none">
                      <a:solidFill>
                        <a:srgbClr val="C88E0E"/>
                      </a:solidFill>
                      <a:latin typeface="Century Gothic"/>
                      <a:ea typeface="Century Gothic"/>
                      <a:cs typeface="Century Gothic"/>
                      <a:sym typeface="Century Gothic"/>
                    </a:rPr>
                    <a:t>PROMOTING HIGH LEVELS OF ENGAGEMENT IN LEARNING</a:t>
                  </a:r>
                  <a:endParaRPr sz="1000" b="0" i="0" u="none" strike="noStrike" cap="none">
                    <a:solidFill>
                      <a:srgbClr val="C88E0E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endParaRPr>
                </a:p>
              </p:txBody>
            </p:sp>
          </p:grpSp>
        </p:grpSp>
        <p:pic>
          <p:nvPicPr>
            <p:cNvPr id="73" name="Google Shape;73;p1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07140" y="6285650"/>
              <a:ext cx="1083397" cy="2572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0"/>
          <p:cNvSpPr/>
          <p:nvPr/>
        </p:nvSpPr>
        <p:spPr>
          <a:xfrm>
            <a:off x="452646" y="4875273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20"/>
          <p:cNvSpPr txBox="1">
            <a:spLocks noGrp="1"/>
          </p:cNvSpPr>
          <p:nvPr>
            <p:ph type="title"/>
          </p:nvPr>
        </p:nvSpPr>
        <p:spPr>
          <a:xfrm>
            <a:off x="581193" y="3036573"/>
            <a:ext cx="7989751" cy="1504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Gill Sans"/>
              <a:buNone/>
              <a:defRPr sz="3600" b="0" cap="none">
                <a:solidFill>
                  <a:schemeClr val="accen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0"/>
          <p:cNvSpPr txBox="1">
            <a:spLocks noGrp="1"/>
          </p:cNvSpPr>
          <p:nvPr>
            <p:ph type="body" idx="1"/>
          </p:nvPr>
        </p:nvSpPr>
        <p:spPr>
          <a:xfrm>
            <a:off x="581193" y="4541417"/>
            <a:ext cx="7989751" cy="60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60"/>
              </a:spcBef>
              <a:spcAft>
                <a:spcPts val="0"/>
              </a:spcAft>
              <a:buSzPts val="1656"/>
              <a:buNone/>
              <a:defRPr sz="1800" cap="none">
                <a:solidFill>
                  <a:schemeClr val="accent2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656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472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78" name="Google Shape;78;p20"/>
          <p:cNvSpPr txBox="1">
            <a:spLocks noGrp="1"/>
          </p:cNvSpPr>
          <p:nvPr>
            <p:ph type="dt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7C0D4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0"/>
          <p:cNvSpPr txBox="1">
            <a:spLocks noGrp="1"/>
          </p:cNvSpPr>
          <p:nvPr>
            <p:ph type="ft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7C0D4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20"/>
          <p:cNvSpPr txBox="1">
            <a:spLocks noGrp="1"/>
          </p:cNvSpPr>
          <p:nvPr>
            <p:ph type="sldNum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900">
                <a:solidFill>
                  <a:srgbClr val="77C0D4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lvl="1" indent="0" algn="r">
              <a:spcBef>
                <a:spcPts val="0"/>
              </a:spcBef>
              <a:buNone/>
              <a:defRPr sz="900">
                <a:solidFill>
                  <a:srgbClr val="77C0D4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lvl="2" indent="0" algn="r">
              <a:spcBef>
                <a:spcPts val="0"/>
              </a:spcBef>
              <a:buNone/>
              <a:defRPr sz="900">
                <a:solidFill>
                  <a:srgbClr val="77C0D4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lvl="3" indent="0" algn="r">
              <a:spcBef>
                <a:spcPts val="0"/>
              </a:spcBef>
              <a:buNone/>
              <a:defRPr sz="900">
                <a:solidFill>
                  <a:srgbClr val="77C0D4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lvl="4" indent="0" algn="r">
              <a:spcBef>
                <a:spcPts val="0"/>
              </a:spcBef>
              <a:buNone/>
              <a:defRPr sz="900">
                <a:solidFill>
                  <a:srgbClr val="77C0D4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lvl="5" indent="0" algn="r">
              <a:spcBef>
                <a:spcPts val="0"/>
              </a:spcBef>
              <a:buNone/>
              <a:defRPr sz="900">
                <a:solidFill>
                  <a:srgbClr val="77C0D4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lvl="6" indent="0" algn="r">
              <a:spcBef>
                <a:spcPts val="0"/>
              </a:spcBef>
              <a:buNone/>
              <a:defRPr sz="900">
                <a:solidFill>
                  <a:srgbClr val="77C0D4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lvl="7" indent="0" algn="r">
              <a:spcBef>
                <a:spcPts val="0"/>
              </a:spcBef>
              <a:buNone/>
              <a:defRPr sz="900">
                <a:solidFill>
                  <a:srgbClr val="77C0D4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lvl="8" indent="0" algn="r">
              <a:spcBef>
                <a:spcPts val="0"/>
              </a:spcBef>
              <a:buNone/>
              <a:defRPr sz="900">
                <a:solidFill>
                  <a:srgbClr val="77C0D4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81" name="Google Shape;81;p20"/>
          <p:cNvGrpSpPr/>
          <p:nvPr/>
        </p:nvGrpSpPr>
        <p:grpSpPr>
          <a:xfrm>
            <a:off x="553785" y="6140930"/>
            <a:ext cx="8205655" cy="527329"/>
            <a:chOff x="553785" y="6140930"/>
            <a:chExt cx="8205655" cy="527329"/>
          </a:xfrm>
        </p:grpSpPr>
        <p:grpSp>
          <p:nvGrpSpPr>
            <p:cNvPr id="82" name="Google Shape;82;p20"/>
            <p:cNvGrpSpPr/>
            <p:nvPr/>
          </p:nvGrpSpPr>
          <p:grpSpPr>
            <a:xfrm>
              <a:off x="553785" y="6140930"/>
              <a:ext cx="8205655" cy="527329"/>
              <a:chOff x="553785" y="6140930"/>
              <a:chExt cx="8205655" cy="527329"/>
            </a:xfrm>
          </p:grpSpPr>
          <p:pic>
            <p:nvPicPr>
              <p:cNvPr id="83" name="Google Shape;83;p20"/>
              <p:cNvPicPr preferRelativeResize="0"/>
              <p:nvPr/>
            </p:nvPicPr>
            <p:blipFill rotWithShape="1">
              <a:blip r:embed="rId2">
                <a:alphaModFix/>
              </a:blip>
              <a:srcRect l="10234" t="20652" r="51716" b="38816"/>
              <a:stretch/>
            </p:blipFill>
            <p:spPr>
              <a:xfrm>
                <a:off x="553785" y="6242306"/>
                <a:ext cx="795624" cy="35156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4" name="Google Shape;84;p20"/>
              <p:cNvPicPr preferRelativeResize="0"/>
              <p:nvPr/>
            </p:nvPicPr>
            <p:blipFill rotWithShape="1">
              <a:blip r:embed="rId2">
                <a:alphaModFix/>
              </a:blip>
              <a:srcRect l="49888" t="20652" r="10659" b="38816"/>
              <a:stretch/>
            </p:blipFill>
            <p:spPr>
              <a:xfrm>
                <a:off x="1390526" y="6242306"/>
                <a:ext cx="824967" cy="351564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85" name="Google Shape;85;p20"/>
              <p:cNvSpPr txBox="1"/>
              <p:nvPr/>
            </p:nvSpPr>
            <p:spPr>
              <a:xfrm>
                <a:off x="8283190" y="6140930"/>
                <a:ext cx="476250" cy="365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fld id="{00000000-1234-1234-1234-123412341234}" type="slidenum">
                  <a:rPr lang="en-US" sz="1100" b="1">
                    <a:solidFill>
                      <a:srgbClr val="953734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‹#›</a:t>
                </a:fld>
                <a:endParaRPr sz="1100" b="1">
                  <a:solidFill>
                    <a:srgbClr val="953734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86" name="Google Shape;86;p20"/>
              <p:cNvSpPr txBox="1"/>
              <p:nvPr/>
            </p:nvSpPr>
            <p:spPr>
              <a:xfrm>
                <a:off x="4200229" y="6149946"/>
                <a:ext cx="4314825" cy="33969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veat"/>
                  <a:buNone/>
                </a:pPr>
                <a:r>
                  <a:rPr lang="en-US" sz="1400" b="0" cap="none">
                    <a:solidFill>
                      <a:schemeClr val="dk1"/>
                    </a:solidFill>
                    <a:latin typeface="Caveat"/>
                    <a:ea typeface="Caveat"/>
                    <a:cs typeface="Caveat"/>
                    <a:sym typeface="Caveat"/>
                  </a:rPr>
                  <a:t>Magic </a:t>
                </a:r>
                <a:r>
                  <a:rPr lang="en-US" sz="1800" b="1" cap="none">
                    <a:solidFill>
                      <a:schemeClr val="lt1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8</a:t>
                </a:r>
                <a:r>
                  <a:rPr lang="en-US" sz="1400" b="0" cap="none">
                    <a:solidFill>
                      <a:schemeClr val="dk1"/>
                    </a:solidFill>
                    <a:latin typeface="Caveat"/>
                    <a:ea typeface="Caveat"/>
                    <a:cs typeface="Caveat"/>
                    <a:sym typeface="Caveat"/>
                  </a:rPr>
                  <a:t> Professional Development Series </a:t>
                </a:r>
                <a:r>
                  <a:rPr lang="en-US" sz="1600" b="0" cap="none">
                    <a:solidFill>
                      <a:schemeClr val="dk1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|</a:t>
                </a:r>
                <a:endParaRPr sz="1400" b="0" cap="non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87" name="Google Shape;87;p20"/>
              <p:cNvSpPr/>
              <p:nvPr/>
            </p:nvSpPr>
            <p:spPr>
              <a:xfrm>
                <a:off x="5432289" y="6422038"/>
                <a:ext cx="1715534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00" b="0" cap="none">
                    <a:solidFill>
                      <a:schemeClr val="accent4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PRESENTATION TITLE HERE</a:t>
                </a:r>
                <a:endParaRPr sz="1000" b="0" cap="none">
                  <a:solidFill>
                    <a:schemeClr val="accent4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</p:grpSp>
        <p:grpSp>
          <p:nvGrpSpPr>
            <p:cNvPr id="88" name="Google Shape;88;p20"/>
            <p:cNvGrpSpPr/>
            <p:nvPr/>
          </p:nvGrpSpPr>
          <p:grpSpPr>
            <a:xfrm>
              <a:off x="4894162" y="6193616"/>
              <a:ext cx="263213" cy="262312"/>
              <a:chOff x="4894162" y="6193616"/>
              <a:chExt cx="263213" cy="262312"/>
            </a:xfrm>
          </p:grpSpPr>
          <p:sp>
            <p:nvSpPr>
              <p:cNvPr id="89" name="Google Shape;89;p20"/>
              <p:cNvSpPr/>
              <p:nvPr/>
            </p:nvSpPr>
            <p:spPr>
              <a:xfrm>
                <a:off x="4897821" y="6227328"/>
                <a:ext cx="228600" cy="228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  <a:effectLst>
                <a:outerShdw blurRad="38100" dist="88900" dir="5400000" sx="90000" sy="-19000" rotWithShape="0">
                  <a:srgbClr val="000000">
                    <a:alpha val="16862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  <p:sp>
            <p:nvSpPr>
              <p:cNvPr id="90" name="Google Shape;90;p20"/>
              <p:cNvSpPr/>
              <p:nvPr/>
            </p:nvSpPr>
            <p:spPr>
              <a:xfrm>
                <a:off x="4957189" y="6256103"/>
                <a:ext cx="137160" cy="13716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  <p:sp>
            <p:nvSpPr>
              <p:cNvPr id="91" name="Google Shape;91;p20"/>
              <p:cNvSpPr/>
              <p:nvPr/>
            </p:nvSpPr>
            <p:spPr>
              <a:xfrm>
                <a:off x="4894162" y="6193616"/>
                <a:ext cx="263213" cy="2616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100" b="1" cap="none">
                    <a:solidFill>
                      <a:schemeClr val="dk1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8</a:t>
                </a:r>
                <a:endParaRPr sz="1100" b="1">
                  <a:solidFill>
                    <a:schemeClr val="dk1"/>
                  </a:solidFill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1"/>
          <p:cNvSpPr/>
          <p:nvPr/>
        </p:nvSpPr>
        <p:spPr>
          <a:xfrm>
            <a:off x="448092" y="599725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21"/>
          <p:cNvSpPr txBox="1">
            <a:spLocks noGrp="1"/>
          </p:cNvSpPr>
          <p:nvPr>
            <p:ph type="title"/>
          </p:nvPr>
        </p:nvSpPr>
        <p:spPr>
          <a:xfrm>
            <a:off x="581192" y="687474"/>
            <a:ext cx="7989752" cy="1083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21"/>
          <p:cNvSpPr txBox="1">
            <a:spLocks noGrp="1"/>
          </p:cNvSpPr>
          <p:nvPr>
            <p:ph type="dt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21"/>
          <p:cNvSpPr txBox="1">
            <a:spLocks noGrp="1"/>
          </p:cNvSpPr>
          <p:nvPr>
            <p:ph type="ft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21"/>
          <p:cNvSpPr txBox="1">
            <a:spLocks noGrp="1"/>
          </p:cNvSpPr>
          <p:nvPr>
            <p:ph type="sldNum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2"/>
          <p:cNvSpPr txBox="1">
            <a:spLocks noGrp="1"/>
          </p:cNvSpPr>
          <p:nvPr>
            <p:ph type="dt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22"/>
          <p:cNvSpPr txBox="1">
            <a:spLocks noGrp="1"/>
          </p:cNvSpPr>
          <p:nvPr>
            <p:ph type="ft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22"/>
          <p:cNvSpPr txBox="1">
            <a:spLocks noGrp="1"/>
          </p:cNvSpPr>
          <p:nvPr>
            <p:ph type="sldNum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3"/>
          <p:cNvSpPr/>
          <p:nvPr/>
        </p:nvSpPr>
        <p:spPr>
          <a:xfrm>
            <a:off x="452646" y="5141973"/>
            <a:ext cx="8238707" cy="12747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23"/>
          <p:cNvSpPr txBox="1">
            <a:spLocks noGrp="1"/>
          </p:cNvSpPr>
          <p:nvPr>
            <p:ph type="title"/>
          </p:nvPr>
        </p:nvSpPr>
        <p:spPr>
          <a:xfrm>
            <a:off x="581352" y="5262296"/>
            <a:ext cx="3536625" cy="689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77C0D4"/>
              </a:buClr>
              <a:buSzPts val="2000"/>
              <a:buFont typeface="Gill Sans"/>
              <a:buNone/>
              <a:defRPr sz="2000" b="0">
                <a:solidFill>
                  <a:srgbClr val="77C0D4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23"/>
          <p:cNvSpPr txBox="1">
            <a:spLocks noGrp="1"/>
          </p:cNvSpPr>
          <p:nvPr>
            <p:ph type="body" idx="1"/>
          </p:nvPr>
        </p:nvSpPr>
        <p:spPr>
          <a:xfrm>
            <a:off x="446399" y="601200"/>
            <a:ext cx="8240400" cy="42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45440" algn="l">
              <a:spcBef>
                <a:spcPts val="400"/>
              </a:spcBef>
              <a:spcAft>
                <a:spcPts val="0"/>
              </a:spcAft>
              <a:buSzPts val="1840"/>
              <a:buChar char="◼"/>
              <a:defRPr sz="2000">
                <a:solidFill>
                  <a:schemeClr val="dk2"/>
                </a:solidFill>
              </a:defRPr>
            </a:lvl1pPr>
            <a:lvl2pPr marL="914400" lvl="1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 sz="1800">
                <a:solidFill>
                  <a:schemeClr val="dk2"/>
                </a:solidFill>
              </a:defRPr>
            </a:lvl2pPr>
            <a:lvl3pPr marL="1371600" lvl="2" indent="-322072" algn="l">
              <a:spcBef>
                <a:spcPts val="600"/>
              </a:spcBef>
              <a:spcAft>
                <a:spcPts val="0"/>
              </a:spcAft>
              <a:buSzPts val="1472"/>
              <a:buChar char="◼"/>
              <a:defRPr sz="1600">
                <a:solidFill>
                  <a:schemeClr val="dk2"/>
                </a:solidFill>
              </a:defRPr>
            </a:lvl3pPr>
            <a:lvl4pPr marL="1828800" lvl="3" indent="-310388" algn="l"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4pPr>
            <a:lvl5pPr marL="2286000" lvl="4" indent="-310388" algn="l"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5pPr>
            <a:lvl6pPr marL="2743200" lvl="5" indent="-310388" algn="l"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6pPr>
            <a:lvl7pPr marL="3200400" lvl="6" indent="-310388" algn="l"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7pPr>
            <a:lvl8pPr marL="3657600" lvl="7" indent="-310388" algn="l"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8pPr>
            <a:lvl9pPr marL="4114800" lvl="8" indent="-310388" algn="l">
              <a:spcBef>
                <a:spcPts val="600"/>
              </a:spcBef>
              <a:spcAft>
                <a:spcPts val="60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06" name="Google Shape;106;p23"/>
          <p:cNvSpPr txBox="1">
            <a:spLocks noGrp="1"/>
          </p:cNvSpPr>
          <p:nvPr>
            <p:ph type="body" idx="2"/>
          </p:nvPr>
        </p:nvSpPr>
        <p:spPr>
          <a:xfrm>
            <a:off x="4305617" y="5262295"/>
            <a:ext cx="4265327" cy="689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r">
              <a:spcBef>
                <a:spcPts val="220"/>
              </a:spcBef>
              <a:spcAft>
                <a:spcPts val="0"/>
              </a:spcAft>
              <a:buSzPts val="1012"/>
              <a:buNone/>
              <a:defRPr sz="110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012"/>
              <a:buNone/>
              <a:defRPr sz="11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920"/>
              <a:buNone/>
              <a:defRPr sz="10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828"/>
              <a:buNone/>
              <a:defRPr sz="900"/>
            </a:lvl9pPr>
          </a:lstStyle>
          <a:p>
            <a:endParaRPr/>
          </a:p>
        </p:txBody>
      </p:sp>
      <p:sp>
        <p:nvSpPr>
          <p:cNvPr id="107" name="Google Shape;107;p23"/>
          <p:cNvSpPr txBox="1">
            <a:spLocks noGrp="1"/>
          </p:cNvSpPr>
          <p:nvPr>
            <p:ph type="dt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7C0D4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23"/>
          <p:cNvSpPr txBox="1">
            <a:spLocks noGrp="1"/>
          </p:cNvSpPr>
          <p:nvPr>
            <p:ph type="ft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7C0D4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23"/>
          <p:cNvSpPr txBox="1">
            <a:spLocks noGrp="1"/>
          </p:cNvSpPr>
          <p:nvPr>
            <p:ph type="sldNum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900">
                <a:solidFill>
                  <a:srgbClr val="77C0D4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lvl="1" indent="0" algn="r">
              <a:spcBef>
                <a:spcPts val="0"/>
              </a:spcBef>
              <a:buNone/>
              <a:defRPr sz="900">
                <a:solidFill>
                  <a:srgbClr val="77C0D4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lvl="2" indent="0" algn="r">
              <a:spcBef>
                <a:spcPts val="0"/>
              </a:spcBef>
              <a:buNone/>
              <a:defRPr sz="900">
                <a:solidFill>
                  <a:srgbClr val="77C0D4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lvl="3" indent="0" algn="r">
              <a:spcBef>
                <a:spcPts val="0"/>
              </a:spcBef>
              <a:buNone/>
              <a:defRPr sz="900">
                <a:solidFill>
                  <a:srgbClr val="77C0D4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lvl="4" indent="0" algn="r">
              <a:spcBef>
                <a:spcPts val="0"/>
              </a:spcBef>
              <a:buNone/>
              <a:defRPr sz="900">
                <a:solidFill>
                  <a:srgbClr val="77C0D4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lvl="5" indent="0" algn="r">
              <a:spcBef>
                <a:spcPts val="0"/>
              </a:spcBef>
              <a:buNone/>
              <a:defRPr sz="900">
                <a:solidFill>
                  <a:srgbClr val="77C0D4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lvl="6" indent="0" algn="r">
              <a:spcBef>
                <a:spcPts val="0"/>
              </a:spcBef>
              <a:buNone/>
              <a:defRPr sz="900">
                <a:solidFill>
                  <a:srgbClr val="77C0D4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lvl="7" indent="0" algn="r">
              <a:spcBef>
                <a:spcPts val="0"/>
              </a:spcBef>
              <a:buNone/>
              <a:defRPr sz="900">
                <a:solidFill>
                  <a:srgbClr val="77C0D4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lvl="8" indent="0" algn="r">
              <a:spcBef>
                <a:spcPts val="0"/>
              </a:spcBef>
              <a:buNone/>
              <a:defRPr sz="900">
                <a:solidFill>
                  <a:srgbClr val="77C0D4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4"/>
          <p:cNvSpPr txBox="1">
            <a:spLocks noGrp="1"/>
          </p:cNvSpPr>
          <p:nvPr>
            <p:ph type="title"/>
          </p:nvPr>
        </p:nvSpPr>
        <p:spPr>
          <a:xfrm>
            <a:off x="581192" y="4693389"/>
            <a:ext cx="7989752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Gill Sans"/>
              <a:buNone/>
              <a:defRPr sz="2400" b="0">
                <a:solidFill>
                  <a:schemeClr val="accen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4"/>
          <p:cNvSpPr>
            <a:spLocks noGrp="1"/>
          </p:cNvSpPr>
          <p:nvPr>
            <p:ph type="pic" idx="2"/>
          </p:nvPr>
        </p:nvSpPr>
        <p:spPr>
          <a:xfrm>
            <a:off x="448093" y="599725"/>
            <a:ext cx="8238706" cy="35572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72"/>
              <a:buFont typeface="Noto Sans Symbols"/>
              <a:buNone/>
              <a:defRPr sz="16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72"/>
              <a:buFont typeface="Noto Sans Symbols"/>
              <a:buNone/>
              <a:defRPr sz="16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R="0" lvl="2" algn="l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72"/>
              <a:buFont typeface="Noto Sans Symbols"/>
              <a:buNone/>
              <a:defRPr sz="16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R="0" lvl="3" algn="l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72"/>
              <a:buFont typeface="Noto Sans Symbols"/>
              <a:buNone/>
              <a:defRPr sz="16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R="0" lvl="4" algn="l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72"/>
              <a:buFont typeface="Noto Sans Symbols"/>
              <a:buNone/>
              <a:defRPr sz="16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R="0" lvl="5" algn="l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72"/>
              <a:buFont typeface="Noto Sans Symbols"/>
              <a:buNone/>
              <a:defRPr sz="16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R="0" lvl="6" algn="l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72"/>
              <a:buFont typeface="Noto Sans Symbols"/>
              <a:buNone/>
              <a:defRPr sz="16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R="0" lvl="7" algn="l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72"/>
              <a:buFont typeface="Noto Sans Symbols"/>
              <a:buNone/>
              <a:defRPr sz="16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R="0" lvl="8" algn="l" rtl="0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ts val="1472"/>
              <a:buFont typeface="Noto Sans Symbols"/>
              <a:buNone/>
              <a:defRPr sz="16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113" name="Google Shape;113;p24"/>
          <p:cNvSpPr txBox="1">
            <a:spLocks noGrp="1"/>
          </p:cNvSpPr>
          <p:nvPr>
            <p:ph type="body" idx="1"/>
          </p:nvPr>
        </p:nvSpPr>
        <p:spPr>
          <a:xfrm>
            <a:off x="581192" y="5260126"/>
            <a:ext cx="7989752" cy="598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spcBef>
                <a:spcPts val="240"/>
              </a:spcBef>
              <a:spcAft>
                <a:spcPts val="0"/>
              </a:spcAft>
              <a:buSzPts val="1104"/>
              <a:buNone/>
              <a:defRPr sz="12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104"/>
              <a:buNone/>
              <a:defRPr sz="12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920"/>
              <a:buNone/>
              <a:defRPr sz="10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828"/>
              <a:buNone/>
              <a:defRPr sz="900"/>
            </a:lvl9pPr>
          </a:lstStyle>
          <a:p>
            <a:endParaRPr/>
          </a:p>
        </p:txBody>
      </p:sp>
      <p:sp>
        <p:nvSpPr>
          <p:cNvPr id="114" name="Google Shape;114;p24"/>
          <p:cNvSpPr txBox="1">
            <a:spLocks noGrp="1"/>
          </p:cNvSpPr>
          <p:nvPr>
            <p:ph type="dt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24"/>
          <p:cNvSpPr txBox="1">
            <a:spLocks noGrp="1"/>
          </p:cNvSpPr>
          <p:nvPr>
            <p:ph type="ft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24"/>
          <p:cNvSpPr txBox="1">
            <a:spLocks noGrp="1"/>
          </p:cNvSpPr>
          <p:nvPr>
            <p:ph type="sldNum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5"/>
          <p:cNvSpPr txBox="1">
            <a:spLocks noGrp="1"/>
          </p:cNvSpPr>
          <p:nvPr>
            <p:ph type="title"/>
          </p:nvPr>
        </p:nvSpPr>
        <p:spPr>
          <a:xfrm>
            <a:off x="581192" y="687474"/>
            <a:ext cx="7989752" cy="1083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  <a:defRPr sz="2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15"/>
          <p:cNvSpPr txBox="1">
            <a:spLocks noGrp="1"/>
          </p:cNvSpPr>
          <p:nvPr>
            <p:ph type="body" idx="1"/>
          </p:nvPr>
        </p:nvSpPr>
        <p:spPr>
          <a:xfrm>
            <a:off x="581192" y="2228003"/>
            <a:ext cx="7989752" cy="36307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333756" algn="l" rtl="0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656"/>
              <a:buFont typeface="Noto Sans Symbols"/>
              <a:buChar char="◼"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marR="0" lvl="1" indent="-322072" algn="l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72"/>
              <a:buFont typeface="Noto Sans Symbols"/>
              <a:buChar char="◼"/>
              <a:defRPr sz="16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marR="0" lvl="2" indent="-310388" algn="l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288"/>
              <a:buFont typeface="Noto Sans Symbols"/>
              <a:buChar char="◼"/>
              <a:defRPr sz="14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marR="0" lvl="3" indent="-298703" algn="l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 Symbols"/>
              <a:buChar char="◼"/>
              <a:defRPr sz="12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286000" marR="0" lvl="4" indent="-298704" algn="l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 Symbols"/>
              <a:buChar char="◼"/>
              <a:defRPr sz="12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743200" marR="0" lvl="5" indent="-298704" algn="l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 Symbols"/>
              <a:buChar char="◼"/>
              <a:defRPr sz="12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3200400" marR="0" lvl="6" indent="-298704" algn="l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 Symbols"/>
              <a:buChar char="◼"/>
              <a:defRPr sz="12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3657600" marR="0" lvl="7" indent="-298703" algn="l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 Symbols"/>
              <a:buChar char="◼"/>
              <a:defRPr sz="12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4114800" marR="0" lvl="8" indent="-298703" algn="l" rtl="0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ts val="1104"/>
              <a:buFont typeface="Noto Sans Symbols"/>
              <a:buChar char="◼"/>
              <a:defRPr sz="12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12" name="Google Shape;12;p15"/>
          <p:cNvSpPr txBox="1">
            <a:spLocks noGrp="1"/>
          </p:cNvSpPr>
          <p:nvPr>
            <p:ph type="dt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13" name="Google Shape;13;p15"/>
          <p:cNvSpPr txBox="1">
            <a:spLocks noGrp="1"/>
          </p:cNvSpPr>
          <p:nvPr>
            <p:ph type="ft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14" name="Google Shape;14;p15"/>
          <p:cNvSpPr txBox="1">
            <a:spLocks noGrp="1"/>
          </p:cNvSpPr>
          <p:nvPr>
            <p:ph type="sldNum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" name="Google Shape;15;p15"/>
          <p:cNvSpPr/>
          <p:nvPr/>
        </p:nvSpPr>
        <p:spPr>
          <a:xfrm>
            <a:off x="448091" y="441325"/>
            <a:ext cx="2719909" cy="10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15"/>
          <p:cNvSpPr/>
          <p:nvPr/>
        </p:nvSpPr>
        <p:spPr>
          <a:xfrm>
            <a:off x="5976001" y="441325"/>
            <a:ext cx="27108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15"/>
          <p:cNvSpPr/>
          <p:nvPr/>
        </p:nvSpPr>
        <p:spPr>
          <a:xfrm>
            <a:off x="3216601" y="441325"/>
            <a:ext cx="27108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70043f4006_0_672"/>
          <p:cNvSpPr txBox="1">
            <a:spLocks noGrp="1"/>
          </p:cNvSpPr>
          <p:nvPr>
            <p:ph type="title"/>
          </p:nvPr>
        </p:nvSpPr>
        <p:spPr>
          <a:xfrm>
            <a:off x="581192" y="687474"/>
            <a:ext cx="7989900" cy="10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  <a:defRPr sz="2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33" name="Google Shape;133;g70043f4006_0_672"/>
          <p:cNvSpPr txBox="1">
            <a:spLocks noGrp="1"/>
          </p:cNvSpPr>
          <p:nvPr>
            <p:ph type="body" idx="1"/>
          </p:nvPr>
        </p:nvSpPr>
        <p:spPr>
          <a:xfrm>
            <a:off x="581192" y="2228003"/>
            <a:ext cx="7989900" cy="36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33756" algn="l" rtl="0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656"/>
              <a:buFont typeface="Noto Sans Symbols"/>
              <a:buChar char="◼"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marR="0" lvl="1" indent="-322072" algn="l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72"/>
              <a:buFont typeface="Noto Sans Symbols"/>
              <a:buChar char="◼"/>
              <a:defRPr sz="16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marR="0" lvl="2" indent="-310388" algn="l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288"/>
              <a:buFont typeface="Noto Sans Symbols"/>
              <a:buChar char="◼"/>
              <a:defRPr sz="14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marR="0" lvl="3" indent="-298703" algn="l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 Symbols"/>
              <a:buChar char="◼"/>
              <a:defRPr sz="12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286000" marR="0" lvl="4" indent="-298704" algn="l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 Symbols"/>
              <a:buChar char="◼"/>
              <a:defRPr sz="12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743200" marR="0" lvl="5" indent="-298704" algn="l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 Symbols"/>
              <a:buChar char="◼"/>
              <a:defRPr sz="12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3200400" marR="0" lvl="6" indent="-298704" algn="l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 Symbols"/>
              <a:buChar char="◼"/>
              <a:defRPr sz="12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3657600" marR="0" lvl="7" indent="-298703" algn="l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 Symbols"/>
              <a:buChar char="◼"/>
              <a:defRPr sz="12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4114800" marR="0" lvl="8" indent="-298703" algn="l" rtl="0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ts val="1104"/>
              <a:buFont typeface="Noto Sans Symbols"/>
              <a:buChar char="◼"/>
              <a:defRPr sz="12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134" name="Google Shape;134;g70043f4006_0_672"/>
          <p:cNvSpPr txBox="1">
            <a:spLocks noGrp="1"/>
          </p:cNvSpPr>
          <p:nvPr>
            <p:ph type="dt" idx="10"/>
          </p:nvPr>
        </p:nvSpPr>
        <p:spPr>
          <a:xfrm>
            <a:off x="5559327" y="5956136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135" name="Google Shape;135;g70043f4006_0_672"/>
          <p:cNvSpPr txBox="1">
            <a:spLocks noGrp="1"/>
          </p:cNvSpPr>
          <p:nvPr>
            <p:ph type="ftr" idx="11"/>
          </p:nvPr>
        </p:nvSpPr>
        <p:spPr>
          <a:xfrm>
            <a:off x="581192" y="5951810"/>
            <a:ext cx="4870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136" name="Google Shape;136;g70043f4006_0_672"/>
          <p:cNvSpPr txBox="1">
            <a:spLocks noGrp="1"/>
          </p:cNvSpPr>
          <p:nvPr>
            <p:ph type="sldNum" idx="12"/>
          </p:nvPr>
        </p:nvSpPr>
        <p:spPr>
          <a:xfrm>
            <a:off x="7800476" y="5956136"/>
            <a:ext cx="770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7" name="Google Shape;137;g70043f4006_0_672"/>
          <p:cNvSpPr/>
          <p:nvPr/>
        </p:nvSpPr>
        <p:spPr>
          <a:xfrm>
            <a:off x="448091" y="441325"/>
            <a:ext cx="2719800" cy="10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g70043f4006_0_672"/>
          <p:cNvSpPr/>
          <p:nvPr/>
        </p:nvSpPr>
        <p:spPr>
          <a:xfrm>
            <a:off x="5976001" y="441325"/>
            <a:ext cx="27108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g70043f4006_0_672"/>
          <p:cNvSpPr/>
          <p:nvPr/>
        </p:nvSpPr>
        <p:spPr>
          <a:xfrm>
            <a:off x="3216601" y="441325"/>
            <a:ext cx="27108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youtu.be/4j4dyqQ0TJ0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mpt.pbslearningmedia.org/resource/kids-lab-classroom-virtual-prek-lets-measure/lets-measure-in-the-classroom-pbs-kids-lab-virtual-pre-k/#.Wsvqdy7waCo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my.vanderbilt.edu/mnpspartnership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vexels.com/png-svg/preview/128018/hand-drawn-wall-clock" TargetMode="External"/><Relationship Id="rId13" Type="http://schemas.openxmlformats.org/officeDocument/2006/relationships/hyperlink" Target="https://pixabay.com/" TargetMode="External"/><Relationship Id="rId18" Type="http://schemas.openxmlformats.org/officeDocument/2006/relationships/hyperlink" Target="https://en.wikipedia.org/wiki/Scale_model#/media/File:ScaleCarComparison.jpg" TargetMode="External"/><Relationship Id="rId26" Type="http://schemas.openxmlformats.org/officeDocument/2006/relationships/hyperlink" Target="https://www.freeimages.com/" TargetMode="External"/><Relationship Id="rId3" Type="http://schemas.openxmlformats.org/officeDocument/2006/relationships/hyperlink" Target="http://www.myiconfinder.com/icon/bend-bulb-color-glow-hint-idea-lamp-light-lightbulb-off-on-hand-draw-drawn-sktch-sktching-drawing-line-outline-out/874" TargetMode="External"/><Relationship Id="rId21" Type="http://schemas.openxmlformats.org/officeDocument/2006/relationships/hyperlink" Target="https://www.freepik.com/free-photo/plastic-building-blocks-toys_1187459.htm" TargetMode="External"/><Relationship Id="rId7" Type="http://schemas.openxmlformats.org/officeDocument/2006/relationships/hyperlink" Target="https://www.vexels.com/png-svg/preview/128423/pie-chart-hand-drawn-doodle" TargetMode="External"/><Relationship Id="rId12" Type="http://schemas.openxmlformats.org/officeDocument/2006/relationships/hyperlink" Target="https://pixabay.com/en/analytics-chart-drawing-colors-3268935/" TargetMode="External"/><Relationship Id="rId17" Type="http://schemas.openxmlformats.org/officeDocument/2006/relationships/hyperlink" Target="https://unsplash.com/@rawpixel" TargetMode="External"/><Relationship Id="rId25" Type="http://schemas.openxmlformats.org/officeDocument/2006/relationships/hyperlink" Target="https://www.freeimages.com/photo/jacks-and-balls-1177205" TargetMode="External"/><Relationship Id="rId2" Type="http://schemas.openxmlformats.org/officeDocument/2006/relationships/notesSlide" Target="../notesSlides/notesSlide14.xml"/><Relationship Id="rId16" Type="http://schemas.openxmlformats.org/officeDocument/2006/relationships/hyperlink" Target="https://unsplash.com/photos/qHiW7Bhx4_o" TargetMode="External"/><Relationship Id="rId20" Type="http://schemas.openxmlformats.org/officeDocument/2006/relationships/hyperlink" Target="https://unsplash.com/photos/AGtksbL8z2c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vexels.com/png-svg/preview/127943/hand-drawn-bar-graph" TargetMode="External"/><Relationship Id="rId11" Type="http://schemas.openxmlformats.org/officeDocument/2006/relationships/hyperlink" Target="https://www.vexels.com/png-svg/preview/127459/cog-wheel-hand-drawn-icon" TargetMode="External"/><Relationship Id="rId24" Type="http://schemas.openxmlformats.org/officeDocument/2006/relationships/hyperlink" Target="https://www.freepik.com/free-photo/wooden-tangram_642817.htm#term=tangram&amp;page=1&amp;position=4" TargetMode="External"/><Relationship Id="rId5" Type="http://schemas.openxmlformats.org/officeDocument/2006/relationships/hyperlink" Target="https://www.vexels.com/png-svg/preview/127978/hand-drawn-magnifying-glass" TargetMode="External"/><Relationship Id="rId15" Type="http://schemas.openxmlformats.org/officeDocument/2006/relationships/hyperlink" Target="http://weclipart.com/" TargetMode="External"/><Relationship Id="rId23" Type="http://schemas.openxmlformats.org/officeDocument/2006/relationships/hyperlink" Target="http://weclipart.com/patterns+clipart/d/1497987" TargetMode="External"/><Relationship Id="rId28" Type="http://schemas.openxmlformats.org/officeDocument/2006/relationships/hyperlink" Target="https://www.flickr.com/" TargetMode="External"/><Relationship Id="rId10" Type="http://schemas.openxmlformats.org/officeDocument/2006/relationships/hyperlink" Target="https://www.vexels.com/png-svg/preview/127982/hand-drawn-open-book" TargetMode="External"/><Relationship Id="rId19" Type="http://schemas.openxmlformats.org/officeDocument/2006/relationships/hyperlink" Target="https://en.wikipedia.org/" TargetMode="External"/><Relationship Id="rId4" Type="http://schemas.openxmlformats.org/officeDocument/2006/relationships/hyperlink" Target="http://www.myiconfinder.com/Graphicfuel" TargetMode="External"/><Relationship Id="rId9" Type="http://schemas.openxmlformats.org/officeDocument/2006/relationships/hyperlink" Target="https://www.vexels.com/png-svg/preview/127949/hand-drawn-cloud-bubble" TargetMode="External"/><Relationship Id="rId14" Type="http://schemas.openxmlformats.org/officeDocument/2006/relationships/hyperlink" Target="http://weclipart.com/shapes+and+colors+clip+art/d/6768343" TargetMode="External"/><Relationship Id="rId22" Type="http://schemas.openxmlformats.org/officeDocument/2006/relationships/hyperlink" Target="https://www.freepik.com/" TargetMode="External"/><Relationship Id="rId27" Type="http://schemas.openxmlformats.org/officeDocument/2006/relationships/hyperlink" Target="https://www.flickr.com/photos/monkey123/755811669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3.xml"/><Relationship Id="rId5" Type="http://schemas.openxmlformats.org/officeDocument/2006/relationships/chart" Target="../charts/chart2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g"/><Relationship Id="rId3" Type="http://schemas.openxmlformats.org/officeDocument/2006/relationships/image" Target="../media/image11.jpg"/><Relationship Id="rId7" Type="http://schemas.openxmlformats.org/officeDocument/2006/relationships/image" Target="../media/image15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g"/><Relationship Id="rId5" Type="http://schemas.openxmlformats.org/officeDocument/2006/relationships/image" Target="../media/image13.jpg"/><Relationship Id="rId4" Type="http://schemas.openxmlformats.org/officeDocument/2006/relationships/image" Target="../media/image12.jpg"/><Relationship Id="rId9" Type="http://schemas.openxmlformats.org/officeDocument/2006/relationships/image" Target="../media/image17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70043f4006_0_332"/>
          <p:cNvSpPr txBox="1">
            <a:spLocks noGrp="1"/>
          </p:cNvSpPr>
          <p:nvPr>
            <p:ph type="subTitle" idx="1"/>
          </p:nvPr>
        </p:nvSpPr>
        <p:spPr>
          <a:xfrm>
            <a:off x="581192" y="4886909"/>
            <a:ext cx="7426200" cy="5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1840"/>
              <a:buNone/>
            </a:pPr>
            <a:r>
              <a:rPr lang="en-US" dirty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   CHALK             PROFESSIONAL DEVELOPMENT SERIES</a:t>
            </a:r>
            <a:endParaRPr dirty="0"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294" name="Google Shape;294;g70043f4006_0_332"/>
          <p:cNvPicPr preferRelativeResize="0"/>
          <p:nvPr/>
        </p:nvPicPr>
        <p:blipFill rotWithShape="1">
          <a:blip r:embed="rId3">
            <a:alphaModFix/>
          </a:blip>
          <a:srcRect l="2557" t="29707" r="11347" b="3715"/>
          <a:stretch/>
        </p:blipFill>
        <p:spPr>
          <a:xfrm>
            <a:off x="444314" y="625040"/>
            <a:ext cx="2305878" cy="237744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g70043f4006_0_332"/>
          <p:cNvPicPr preferRelativeResize="0"/>
          <p:nvPr/>
        </p:nvPicPr>
        <p:blipFill rotWithShape="1">
          <a:blip r:embed="rId4">
            <a:alphaModFix/>
          </a:blip>
          <a:srcRect l="2028" t="28673" r="16815" b="7465"/>
          <a:stretch/>
        </p:blipFill>
        <p:spPr>
          <a:xfrm>
            <a:off x="6420023" y="625040"/>
            <a:ext cx="2266122" cy="237744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g70043f4006_0_332"/>
          <p:cNvPicPr preferRelativeResize="0"/>
          <p:nvPr/>
        </p:nvPicPr>
        <p:blipFill rotWithShape="1">
          <a:blip r:embed="rId5">
            <a:alphaModFix/>
          </a:blip>
          <a:srcRect t="16755" b="30915"/>
          <a:stretch/>
        </p:blipFill>
        <p:spPr>
          <a:xfrm>
            <a:off x="2881358" y="625040"/>
            <a:ext cx="3407501" cy="2377437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g70043f4006_0_332"/>
          <p:cNvSpPr txBox="1">
            <a:spLocks noGrp="1"/>
          </p:cNvSpPr>
          <p:nvPr>
            <p:ph type="ctrTitle"/>
          </p:nvPr>
        </p:nvSpPr>
        <p:spPr>
          <a:xfrm>
            <a:off x="581192" y="3382109"/>
            <a:ext cx="7989900" cy="15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veat"/>
              <a:buNone/>
            </a:pPr>
            <a:r>
              <a:rPr lang="en-US"/>
              <a:t>Providing Early Math Opportunities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10"/>
          <p:cNvSpPr txBox="1">
            <a:spLocks noGrp="1"/>
          </p:cNvSpPr>
          <p:nvPr>
            <p:ph type="title"/>
          </p:nvPr>
        </p:nvSpPr>
        <p:spPr>
          <a:xfrm>
            <a:off x="457200" y="687474"/>
            <a:ext cx="8229600" cy="1083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50"/>
              <a:buFont typeface="Century Gothic"/>
              <a:buNone/>
            </a:pPr>
            <a:r>
              <a:rPr lang="en-US" sz="2750"/>
              <a:t>4. EMBRACING SPONTANEOUS MATH MOMENTS</a:t>
            </a:r>
            <a:endParaRPr sz="2750"/>
          </a:p>
        </p:txBody>
      </p:sp>
      <p:sp>
        <p:nvSpPr>
          <p:cNvPr id="484" name="Google Shape;484;p10"/>
          <p:cNvSpPr txBox="1">
            <a:spLocks noGrp="1"/>
          </p:cNvSpPr>
          <p:nvPr>
            <p:ph type="body" idx="1"/>
          </p:nvPr>
        </p:nvSpPr>
        <p:spPr>
          <a:xfrm>
            <a:off x="581192" y="2085127"/>
            <a:ext cx="7181683" cy="38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06000" lvl="0" indent="-306000" algn="l" rtl="0">
              <a:spcBef>
                <a:spcPts val="0"/>
              </a:spcBef>
              <a:spcAft>
                <a:spcPts val="0"/>
              </a:spcAft>
              <a:buSzPts val="1656"/>
              <a:buChar char="◼"/>
            </a:pPr>
            <a:r>
              <a:rPr lang="en-US">
                <a:solidFill>
                  <a:schemeClr val="dk1"/>
                </a:solidFill>
              </a:rPr>
              <a:t>Keep your eyes open and your ears on! </a:t>
            </a:r>
            <a:endParaRPr/>
          </a:p>
          <a:p>
            <a:pPr marL="306000" lvl="0" indent="-306000" algn="l" rtl="0">
              <a:spcBef>
                <a:spcPts val="960"/>
              </a:spcBef>
              <a:spcAft>
                <a:spcPts val="0"/>
              </a:spcAft>
              <a:buSzPts val="1656"/>
              <a:buChar char="◼"/>
            </a:pPr>
            <a:r>
              <a:rPr lang="en-US">
                <a:solidFill>
                  <a:schemeClr val="dk1"/>
                </a:solidFill>
              </a:rPr>
              <a:t>Provide math materials and encourage play in a “math-y” way</a:t>
            </a:r>
            <a:endParaRPr/>
          </a:p>
          <a:p>
            <a:pPr marL="306000" lvl="0" indent="-306000" algn="l" rtl="0">
              <a:spcBef>
                <a:spcPts val="960"/>
              </a:spcBef>
              <a:spcAft>
                <a:spcPts val="0"/>
              </a:spcAft>
              <a:buSzPts val="1656"/>
              <a:buChar char="◼"/>
            </a:pPr>
            <a:r>
              <a:rPr lang="en-US">
                <a:solidFill>
                  <a:schemeClr val="dk1"/>
                </a:solidFill>
              </a:rPr>
              <a:t>Call attention to quantity in everyday interactions</a:t>
            </a:r>
            <a:endParaRPr/>
          </a:p>
          <a:p>
            <a:pPr marL="306000" lvl="0" indent="-306000" algn="l" rtl="0">
              <a:spcBef>
                <a:spcPts val="960"/>
              </a:spcBef>
              <a:spcAft>
                <a:spcPts val="0"/>
              </a:spcAft>
              <a:buSzPts val="1656"/>
              <a:buChar char="◼"/>
            </a:pPr>
            <a:r>
              <a:rPr lang="en-US">
                <a:solidFill>
                  <a:schemeClr val="dk1"/>
                </a:solidFill>
              </a:rPr>
              <a:t>Talk with a child one-on-one to probe his/her thinking</a:t>
            </a:r>
            <a:endParaRPr/>
          </a:p>
          <a:p>
            <a:pPr marL="306000" lvl="0" indent="-306000" algn="l" rtl="0">
              <a:spcBef>
                <a:spcPts val="960"/>
              </a:spcBef>
              <a:spcAft>
                <a:spcPts val="0"/>
              </a:spcAft>
              <a:buSzPts val="1656"/>
              <a:buChar char="◼"/>
            </a:pPr>
            <a:r>
              <a:rPr lang="en-US">
                <a:solidFill>
                  <a:schemeClr val="dk1"/>
                </a:solidFill>
              </a:rPr>
              <a:t>Discover what the child doesn’t know</a:t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485" name="Google Shape;485;p10"/>
          <p:cNvGrpSpPr/>
          <p:nvPr/>
        </p:nvGrpSpPr>
        <p:grpSpPr>
          <a:xfrm>
            <a:off x="5167746" y="3806354"/>
            <a:ext cx="1692363" cy="1806625"/>
            <a:chOff x="5167746" y="4196879"/>
            <a:chExt cx="1692363" cy="1806625"/>
          </a:xfrm>
        </p:grpSpPr>
        <p:sp>
          <p:nvSpPr>
            <p:cNvPr id="486" name="Google Shape;486;p10"/>
            <p:cNvSpPr/>
            <p:nvPr/>
          </p:nvSpPr>
          <p:spPr>
            <a:xfrm>
              <a:off x="5167746" y="4196879"/>
              <a:ext cx="1671782" cy="1774448"/>
            </a:xfrm>
            <a:prstGeom prst="wedgeEllipseCallout">
              <a:avLst>
                <a:gd name="adj1" fmla="val 86902"/>
                <a:gd name="adj2" fmla="val 52610"/>
              </a:avLst>
            </a:prstGeom>
            <a:solidFill>
              <a:schemeClr val="accent6">
                <a:alpha val="97647"/>
              </a:schemeClr>
            </a:solidFill>
            <a:ln w="222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dk1"/>
                  </a:solidFill>
                  <a:latin typeface="Gill Sans"/>
                  <a:ea typeface="Gill Sans"/>
                  <a:cs typeface="Gill Sans"/>
                  <a:sym typeface="Gill Sans"/>
                </a:rPr>
                <a:t>How do you know the quarters are heavier than the pennies?</a:t>
              </a:r>
              <a:endParaRPr sz="14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487" name="Google Shape;487;p10"/>
            <p:cNvSpPr/>
            <p:nvPr/>
          </p:nvSpPr>
          <p:spPr>
            <a:xfrm>
              <a:off x="5188327" y="4229056"/>
              <a:ext cx="1671782" cy="1774448"/>
            </a:xfrm>
            <a:prstGeom prst="wedgeEllipseCallout">
              <a:avLst>
                <a:gd name="adj1" fmla="val 86902"/>
                <a:gd name="adj2" fmla="val 52610"/>
              </a:avLst>
            </a:prstGeom>
            <a:noFill/>
            <a:ln w="222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grpSp>
        <p:nvGrpSpPr>
          <p:cNvPr id="488" name="Google Shape;488;p10"/>
          <p:cNvGrpSpPr/>
          <p:nvPr/>
        </p:nvGrpSpPr>
        <p:grpSpPr>
          <a:xfrm>
            <a:off x="6661528" y="3901083"/>
            <a:ext cx="1678909" cy="947403"/>
            <a:chOff x="6661528" y="4291608"/>
            <a:chExt cx="1678909" cy="947403"/>
          </a:xfrm>
        </p:grpSpPr>
        <p:sp>
          <p:nvSpPr>
            <p:cNvPr id="489" name="Google Shape;489;p10"/>
            <p:cNvSpPr/>
            <p:nvPr/>
          </p:nvSpPr>
          <p:spPr>
            <a:xfrm>
              <a:off x="6661528" y="4319610"/>
              <a:ext cx="1671782" cy="919401"/>
            </a:xfrm>
            <a:prstGeom prst="wedgeRoundRectCallout">
              <a:avLst>
                <a:gd name="adj1" fmla="val -35056"/>
                <a:gd name="adj2" fmla="val 96944"/>
                <a:gd name="adj3" fmla="val 16667"/>
              </a:avLst>
            </a:prstGeom>
            <a:solidFill>
              <a:schemeClr val="accent3">
                <a:alpha val="97647"/>
              </a:schemeClr>
            </a:solidFill>
            <a:ln w="222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dk1"/>
                  </a:solidFill>
                  <a:latin typeface="Gill Sans"/>
                  <a:ea typeface="Gill Sans"/>
                  <a:cs typeface="Gill Sans"/>
                  <a:sym typeface="Gill Sans"/>
                </a:rPr>
                <a:t>Do you have the </a:t>
              </a:r>
              <a:r>
                <a:rPr lang="en-US" sz="1400" b="1" i="1">
                  <a:solidFill>
                    <a:schemeClr val="dk1"/>
                  </a:solidFill>
                  <a:latin typeface="Gill Sans"/>
                  <a:ea typeface="Gill Sans"/>
                  <a:cs typeface="Gill Sans"/>
                  <a:sym typeface="Gill Sans"/>
                </a:rPr>
                <a:t>same number</a:t>
              </a:r>
              <a:r>
                <a:rPr lang="en-US" sz="1400" i="1">
                  <a:solidFill>
                    <a:schemeClr val="dk1"/>
                  </a:solidFill>
                  <a:latin typeface="Gill Sans"/>
                  <a:ea typeface="Gill Sans"/>
                  <a:cs typeface="Gill Sans"/>
                  <a:sym typeface="Gill Sans"/>
                </a:rPr>
                <a:t> </a:t>
              </a:r>
              <a:r>
                <a:rPr lang="en-US" sz="1400">
                  <a:solidFill>
                    <a:schemeClr val="dk1"/>
                  </a:solidFill>
                  <a:latin typeface="Gill Sans"/>
                  <a:ea typeface="Gill Sans"/>
                  <a:cs typeface="Gill Sans"/>
                  <a:sym typeface="Gill Sans"/>
                </a:rPr>
                <a:t>of blocks as me?</a:t>
              </a:r>
              <a:endParaRPr sz="14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490" name="Google Shape;490;p10"/>
            <p:cNvSpPr/>
            <p:nvPr/>
          </p:nvSpPr>
          <p:spPr>
            <a:xfrm>
              <a:off x="6668655" y="4291608"/>
              <a:ext cx="1671782" cy="919401"/>
            </a:xfrm>
            <a:prstGeom prst="wedgeRoundRectCallout">
              <a:avLst>
                <a:gd name="adj1" fmla="val -35056"/>
                <a:gd name="adj2" fmla="val 96944"/>
                <a:gd name="adj3" fmla="val 16667"/>
              </a:avLst>
            </a:prstGeom>
            <a:noFill/>
            <a:ln w="222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11"/>
          <p:cNvSpPr txBox="1">
            <a:spLocks noGrp="1"/>
          </p:cNvSpPr>
          <p:nvPr>
            <p:ph type="title"/>
          </p:nvPr>
        </p:nvSpPr>
        <p:spPr>
          <a:xfrm>
            <a:off x="581192" y="687474"/>
            <a:ext cx="7989752" cy="1083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</a:pPr>
            <a:r>
              <a:rPr lang="en-US"/>
              <a:t>SAMPLE CLASSROOM VIDEO 1: SUPPORTING CHILDREN’S EXPLORATION DURING CENTERS</a:t>
            </a:r>
            <a:endParaRPr/>
          </a:p>
        </p:txBody>
      </p:sp>
      <p:sp>
        <p:nvSpPr>
          <p:cNvPr id="497" name="Google Shape;497;p11"/>
          <p:cNvSpPr txBox="1">
            <a:spLocks noGrp="1"/>
          </p:cNvSpPr>
          <p:nvPr>
            <p:ph type="body" idx="1"/>
          </p:nvPr>
        </p:nvSpPr>
        <p:spPr>
          <a:xfrm>
            <a:off x="581192" y="2523277"/>
            <a:ext cx="3899527" cy="3210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06000" lvl="0" indent="-306000" algn="l" rtl="0">
              <a:spcBef>
                <a:spcPts val="0"/>
              </a:spcBef>
              <a:spcAft>
                <a:spcPts val="0"/>
              </a:spcAft>
              <a:buSzPts val="1656"/>
              <a:buChar char="◼"/>
            </a:pPr>
            <a:r>
              <a:rPr lang="en-US"/>
              <a:t>How do the materials support this interaction?</a:t>
            </a:r>
            <a:endParaRPr/>
          </a:p>
          <a:p>
            <a:pPr marL="306000" lvl="0" indent="-306000" algn="l" rtl="0">
              <a:spcBef>
                <a:spcPts val="960"/>
              </a:spcBef>
              <a:spcAft>
                <a:spcPts val="0"/>
              </a:spcAft>
              <a:buSzPts val="1656"/>
              <a:buChar char="◼"/>
            </a:pPr>
            <a:r>
              <a:rPr lang="en-US"/>
              <a:t>How does the teacher build on the child’s math exploration?</a:t>
            </a:r>
            <a:endParaRPr/>
          </a:p>
          <a:p>
            <a:pPr marL="306000" lvl="0" indent="-306000" algn="l" rtl="0">
              <a:spcBef>
                <a:spcPts val="960"/>
              </a:spcBef>
              <a:spcAft>
                <a:spcPts val="0"/>
              </a:spcAft>
              <a:buSzPts val="1656"/>
              <a:buChar char="◼"/>
            </a:pPr>
            <a:r>
              <a:rPr lang="en-US"/>
              <a:t>How does the teacher support the child’s understanding?</a:t>
            </a:r>
            <a:endParaRPr/>
          </a:p>
          <a:p>
            <a:pPr marL="306000" lvl="0" indent="-306000" algn="l" rtl="0">
              <a:spcBef>
                <a:spcPts val="960"/>
              </a:spcBef>
              <a:spcAft>
                <a:spcPts val="0"/>
              </a:spcAft>
              <a:buSzPts val="1656"/>
              <a:buChar char="◼"/>
            </a:pPr>
            <a:r>
              <a:rPr lang="en-US"/>
              <a:t>What skills are being targeted here?</a:t>
            </a:r>
            <a:endParaRPr/>
          </a:p>
          <a:p>
            <a:pPr marL="306000" lvl="0" indent="-306000" algn="l" rtl="0">
              <a:spcBef>
                <a:spcPts val="960"/>
              </a:spcBef>
              <a:spcAft>
                <a:spcPts val="0"/>
              </a:spcAft>
              <a:buSzPts val="1656"/>
              <a:buChar char="◼"/>
            </a:pPr>
            <a:r>
              <a:rPr lang="en-US"/>
              <a:t>Are there aspects of this interaction that could be helpful for you to try?</a:t>
            </a:r>
            <a:endParaRPr/>
          </a:p>
        </p:txBody>
      </p:sp>
      <p:pic>
        <p:nvPicPr>
          <p:cNvPr id="498" name="Google Shape;498;p11"/>
          <p:cNvPicPr preferRelativeResize="0">
            <a:picLocks noGrp="1"/>
          </p:cNvPicPr>
          <p:nvPr>
            <p:ph type="body" idx="2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4664075" y="2739756"/>
            <a:ext cx="3906838" cy="2608800"/>
          </a:xfrm>
          <a:prstGeom prst="rect">
            <a:avLst/>
          </a:prstGeom>
          <a:noFill/>
          <a:ln>
            <a:noFill/>
          </a:ln>
        </p:spPr>
      </p:pic>
      <p:sp>
        <p:nvSpPr>
          <p:cNvPr id="499" name="Google Shape;499;p11"/>
          <p:cNvSpPr/>
          <p:nvPr/>
        </p:nvSpPr>
        <p:spPr>
          <a:xfrm>
            <a:off x="581192" y="2056223"/>
            <a:ext cx="343865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31859B"/>
                </a:solidFill>
                <a:latin typeface="Gill Sans"/>
                <a:ea typeface="Gill Sans"/>
                <a:cs typeface="Gill Sans"/>
                <a:sym typeface="Gill Sans"/>
              </a:rPr>
              <a:t>As you watch, consider…</a:t>
            </a:r>
            <a:endParaRPr sz="1800" b="1" dirty="0">
              <a:solidFill>
                <a:srgbClr val="31859B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500" name="Google Shape;500;p11"/>
          <p:cNvSpPr/>
          <p:nvPr/>
        </p:nvSpPr>
        <p:spPr>
          <a:xfrm>
            <a:off x="5648325" y="4920095"/>
            <a:ext cx="2743200" cy="914400"/>
          </a:xfrm>
          <a:prstGeom prst="rect">
            <a:avLst/>
          </a:prstGeom>
          <a:solidFill>
            <a:schemeClr val="lt1">
              <a:alpha val="90980"/>
            </a:schemeClr>
          </a:solidFill>
          <a:ln>
            <a:noFill/>
          </a:ln>
          <a:effectLst>
            <a:outerShdw blurRad="50800" dist="38100" dir="2700000" algn="tl" rotWithShape="0">
              <a:srgbClr val="000000">
                <a:alpha val="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31859B"/>
                </a:solidFill>
                <a:latin typeface="Gill Sans"/>
                <a:ea typeface="Gill Sans"/>
                <a:cs typeface="Gill Sans"/>
                <a:sym typeface="Gill Sans"/>
              </a:rPr>
              <a:t>MNPS pre-k teacher Jessica Farmer supports a child’s math exploration during free choice centers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u="sng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  <a:hlinkClick r:id="rId4"/>
              </a:rPr>
              <a:t>Used with permission</a:t>
            </a:r>
            <a:endParaRPr sz="800">
              <a:solidFill>
                <a:schemeClr val="accen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12"/>
          <p:cNvSpPr txBox="1">
            <a:spLocks noGrp="1"/>
          </p:cNvSpPr>
          <p:nvPr>
            <p:ph type="title"/>
          </p:nvPr>
        </p:nvSpPr>
        <p:spPr>
          <a:xfrm>
            <a:off x="581192" y="687474"/>
            <a:ext cx="7989752" cy="1083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</a:pPr>
            <a:r>
              <a:rPr lang="en-US"/>
              <a:t>SAMPLE CLASSROOM VIDEO 2: </a:t>
            </a:r>
            <a:br>
              <a:rPr lang="en-US"/>
            </a:br>
            <a:r>
              <a:rPr lang="en-US"/>
              <a:t>LINKING MATH AND LITERACY</a:t>
            </a:r>
            <a:endParaRPr/>
          </a:p>
        </p:txBody>
      </p:sp>
      <p:sp>
        <p:nvSpPr>
          <p:cNvPr id="507" name="Google Shape;507;p12"/>
          <p:cNvSpPr txBox="1">
            <a:spLocks noGrp="1"/>
          </p:cNvSpPr>
          <p:nvPr>
            <p:ph type="body" idx="1"/>
          </p:nvPr>
        </p:nvSpPr>
        <p:spPr>
          <a:xfrm>
            <a:off x="581192" y="2228002"/>
            <a:ext cx="3899527" cy="3633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306000" lvl="0" indent="-306000" algn="l" rtl="0">
              <a:spcBef>
                <a:spcPts val="0"/>
              </a:spcBef>
              <a:spcAft>
                <a:spcPts val="0"/>
              </a:spcAft>
              <a:buSzPts val="1656"/>
              <a:buChar char="◼"/>
            </a:pPr>
            <a:r>
              <a:rPr lang="en-US"/>
              <a:t>What kinds of questions does she ask?</a:t>
            </a:r>
            <a:endParaRPr/>
          </a:p>
          <a:p>
            <a:pPr marL="306000" lvl="0" indent="-306000" algn="l" rtl="0">
              <a:spcBef>
                <a:spcPts val="960"/>
              </a:spcBef>
              <a:spcAft>
                <a:spcPts val="0"/>
              </a:spcAft>
              <a:buSzPts val="1656"/>
              <a:buChar char="◼"/>
            </a:pPr>
            <a:r>
              <a:rPr lang="en-US"/>
              <a:t>How does she respond to children’s contributions/attempts?</a:t>
            </a:r>
            <a:endParaRPr/>
          </a:p>
          <a:p>
            <a:pPr marL="306000" lvl="0" indent="-306000" algn="l" rtl="0">
              <a:spcBef>
                <a:spcPts val="960"/>
              </a:spcBef>
              <a:spcAft>
                <a:spcPts val="0"/>
              </a:spcAft>
              <a:buSzPts val="1656"/>
              <a:buChar char="◼"/>
            </a:pPr>
            <a:r>
              <a:rPr lang="en-US"/>
              <a:t>How does the teacher support the child’s understanding?</a:t>
            </a:r>
            <a:endParaRPr/>
          </a:p>
          <a:p>
            <a:pPr marL="306000" lvl="0" indent="-306000" algn="l" rtl="0">
              <a:spcBef>
                <a:spcPts val="960"/>
              </a:spcBef>
              <a:spcAft>
                <a:spcPts val="0"/>
              </a:spcAft>
              <a:buSzPts val="1656"/>
              <a:buChar char="◼"/>
            </a:pPr>
            <a:r>
              <a:rPr lang="en-US"/>
              <a:t>How can you incorporate math into literacy or other activities in your classroom?</a:t>
            </a:r>
            <a:endParaRPr/>
          </a:p>
        </p:txBody>
      </p:sp>
      <p:pic>
        <p:nvPicPr>
          <p:cNvPr id="508" name="Google Shape;508;p12"/>
          <p:cNvPicPr preferRelativeResize="0">
            <a:picLocks noGrp="1"/>
          </p:cNvPicPr>
          <p:nvPr>
            <p:ph type="body" idx="2"/>
          </p:nvPr>
        </p:nvPicPr>
        <p:blipFill rotWithShape="1">
          <a:blip r:embed="rId3">
            <a:alphaModFix/>
          </a:blip>
          <a:srcRect l="6864" r="18430"/>
          <a:stretch/>
        </p:blipFill>
        <p:spPr>
          <a:xfrm>
            <a:off x="4839853" y="2364510"/>
            <a:ext cx="3649602" cy="2490970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Google Shape;509;p12"/>
          <p:cNvSpPr/>
          <p:nvPr/>
        </p:nvSpPr>
        <p:spPr>
          <a:xfrm>
            <a:off x="5391150" y="4624820"/>
            <a:ext cx="3031630" cy="914400"/>
          </a:xfrm>
          <a:prstGeom prst="rect">
            <a:avLst/>
          </a:prstGeom>
          <a:solidFill>
            <a:schemeClr val="lt1">
              <a:alpha val="90980"/>
            </a:schemeClr>
          </a:solidFill>
          <a:ln>
            <a:noFill/>
          </a:ln>
          <a:effectLst>
            <a:outerShdw blurRad="50800" dist="38100" dir="2700000" algn="tl" rotWithShape="0">
              <a:srgbClr val="000000">
                <a:alpha val="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31859B"/>
                </a:solidFill>
                <a:latin typeface="Gill Sans"/>
                <a:ea typeface="Gill Sans"/>
                <a:cs typeface="Gill Sans"/>
                <a:sym typeface="Gill Sans"/>
              </a:rPr>
              <a:t>Pre-k teacher Cathy Foote uses a story book (</a:t>
            </a:r>
            <a:r>
              <a:rPr lang="en-US" sz="1200" b="1" i="1">
                <a:solidFill>
                  <a:srgbClr val="31859B"/>
                </a:solidFill>
                <a:latin typeface="Gill Sans"/>
                <a:ea typeface="Gill Sans"/>
                <a:cs typeface="Gill Sans"/>
                <a:sym typeface="Gill Sans"/>
              </a:rPr>
              <a:t>Goldilocks and the Three Bears</a:t>
            </a:r>
            <a:r>
              <a:rPr lang="en-US" sz="1200" b="1">
                <a:solidFill>
                  <a:srgbClr val="31859B"/>
                </a:solidFill>
                <a:latin typeface="Gill Sans"/>
                <a:ea typeface="Gill Sans"/>
                <a:cs typeface="Gill Sans"/>
                <a:sym typeface="Gill Sans"/>
              </a:rPr>
              <a:t>) to introduce a lesson on measurement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u="sng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  <a:hlinkClick r:id="rId4"/>
              </a:rPr>
              <a:t>Let’s Measure: In the Classroom | PBS KIDS Lab</a:t>
            </a:r>
            <a:endParaRPr sz="800">
              <a:solidFill>
                <a:schemeClr val="accen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510" name="Google Shape;510;p12"/>
          <p:cNvSpPr/>
          <p:nvPr/>
        </p:nvSpPr>
        <p:spPr>
          <a:xfrm>
            <a:off x="581192" y="2043336"/>
            <a:ext cx="352830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31859B"/>
                </a:solidFill>
                <a:latin typeface="Gill Sans"/>
                <a:ea typeface="Gill Sans"/>
                <a:cs typeface="Gill Sans"/>
                <a:sym typeface="Gill Sans"/>
              </a:rPr>
              <a:t>As you watch, consider…</a:t>
            </a:r>
            <a:endParaRPr sz="1800" b="1" dirty="0">
              <a:solidFill>
                <a:srgbClr val="31859B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13"/>
          <p:cNvSpPr txBox="1">
            <a:spLocks noGrp="1"/>
          </p:cNvSpPr>
          <p:nvPr>
            <p:ph type="title"/>
          </p:nvPr>
        </p:nvSpPr>
        <p:spPr>
          <a:xfrm>
            <a:off x="581192" y="687474"/>
            <a:ext cx="7989752" cy="1083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</a:pPr>
            <a:r>
              <a:rPr lang="en-US"/>
              <a:t>SPECIAL THANKS &amp; ADDITIONAL RESOURCES</a:t>
            </a:r>
            <a:endParaRPr/>
          </a:p>
        </p:txBody>
      </p:sp>
      <p:sp>
        <p:nvSpPr>
          <p:cNvPr id="516" name="Google Shape;516;p13"/>
          <p:cNvSpPr txBox="1">
            <a:spLocks noGrp="1"/>
          </p:cNvSpPr>
          <p:nvPr>
            <p:ph type="body" idx="1"/>
          </p:nvPr>
        </p:nvSpPr>
        <p:spPr>
          <a:xfrm>
            <a:off x="447675" y="2323297"/>
            <a:ext cx="5009736" cy="9152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1472"/>
              <a:buNone/>
            </a:pPr>
            <a:r>
              <a:rPr lang="en-US" sz="1600"/>
              <a:t>We are grateful to the following MNPS Pre-K Instructional Coaches and Multi-Classroom Leaders for their invaluable feedback in developing these materials:</a:t>
            </a:r>
            <a:endParaRPr sz="1600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SzPts val="1012"/>
              <a:buNone/>
            </a:pPr>
            <a:endParaRPr sz="11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1656"/>
              <a:buNone/>
            </a:pPr>
            <a:r>
              <a:rPr lang="en-US" b="1">
                <a:solidFill>
                  <a:schemeClr val="accent2"/>
                </a:solidFill>
              </a:rPr>
              <a:t>SeTara DeThrow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1656"/>
              <a:buNone/>
            </a:pPr>
            <a:r>
              <a:rPr lang="en-US" b="1">
                <a:solidFill>
                  <a:schemeClr val="accent2"/>
                </a:solidFill>
              </a:rPr>
              <a:t>Carrie Head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1656"/>
              <a:buNone/>
            </a:pPr>
            <a:r>
              <a:rPr lang="en-US" b="1">
                <a:solidFill>
                  <a:schemeClr val="accent2"/>
                </a:solidFill>
              </a:rPr>
              <a:t>Susan McClain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1656"/>
              <a:buNone/>
            </a:pPr>
            <a:r>
              <a:rPr lang="en-US" b="1">
                <a:solidFill>
                  <a:schemeClr val="accent2"/>
                </a:solidFill>
              </a:rPr>
              <a:t>Stephanie Mullins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1656"/>
              <a:buNone/>
            </a:pPr>
            <a:r>
              <a:rPr lang="en-US" b="1">
                <a:solidFill>
                  <a:schemeClr val="accent2"/>
                </a:solidFill>
              </a:rPr>
              <a:t>Holly Stone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1656"/>
              <a:buNone/>
            </a:pPr>
            <a:r>
              <a:rPr lang="en-US" b="1">
                <a:solidFill>
                  <a:schemeClr val="accent2"/>
                </a:solidFill>
              </a:rPr>
              <a:t>Ashley Aldridge Wilson 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1656"/>
              <a:buNone/>
            </a:pPr>
            <a:r>
              <a:rPr lang="en-US" b="1">
                <a:solidFill>
                  <a:schemeClr val="accent2"/>
                </a:solidFill>
              </a:rPr>
              <a:t>Rhiannon Wilson </a:t>
            </a:r>
            <a:endParaRPr/>
          </a:p>
        </p:txBody>
      </p:sp>
      <p:sp>
        <p:nvSpPr>
          <p:cNvPr id="517" name="Google Shape;517;p13"/>
          <p:cNvSpPr/>
          <p:nvPr/>
        </p:nvSpPr>
        <p:spPr>
          <a:xfrm>
            <a:off x="4375659" y="5676871"/>
            <a:ext cx="3783087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u="sng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  <a:hlinkClick r:id="rId3"/>
              </a:rPr>
              <a:t>https://my.vanderbilt.edu/mnpspartnership/ </a:t>
            </a:r>
            <a:endParaRPr sz="1600">
              <a:solidFill>
                <a:schemeClr val="accent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518" name="Google Shape;518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52950" y="1446365"/>
            <a:ext cx="3776224" cy="42305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14"/>
          <p:cNvSpPr/>
          <p:nvPr/>
        </p:nvSpPr>
        <p:spPr>
          <a:xfrm>
            <a:off x="4261847" y="1950921"/>
            <a:ext cx="4331645" cy="417278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524" name="Google Shape;524;p14"/>
          <p:cNvSpPr/>
          <p:nvPr/>
        </p:nvSpPr>
        <p:spPr>
          <a:xfrm>
            <a:off x="536647" y="1992492"/>
            <a:ext cx="3541212" cy="413121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525" name="Google Shape;525;p14"/>
          <p:cNvSpPr/>
          <p:nvPr/>
        </p:nvSpPr>
        <p:spPr>
          <a:xfrm>
            <a:off x="485843" y="1950923"/>
            <a:ext cx="3541212" cy="4098895"/>
          </a:xfrm>
          <a:prstGeom prst="rect">
            <a:avLst/>
          </a:prstGeom>
          <a:noFill/>
          <a:ln w="2222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526" name="Google Shape;526;p14"/>
          <p:cNvSpPr txBox="1">
            <a:spLocks noGrp="1"/>
          </p:cNvSpPr>
          <p:nvPr>
            <p:ph type="title"/>
          </p:nvPr>
        </p:nvSpPr>
        <p:spPr>
          <a:xfrm>
            <a:off x="485843" y="687474"/>
            <a:ext cx="7989752" cy="1083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</a:pPr>
            <a:r>
              <a:rPr lang="en-US">
                <a:latin typeface="Century Gothic"/>
                <a:ea typeface="Century Gothic"/>
                <a:cs typeface="Century Gothic"/>
                <a:sym typeface="Century Gothic"/>
              </a:rPr>
              <a:t>INDIVIDUAL IMAGE SOURCES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27" name="Google Shape;527;p14"/>
          <p:cNvSpPr txBox="1">
            <a:spLocks noGrp="1"/>
          </p:cNvSpPr>
          <p:nvPr>
            <p:ph type="body" idx="1"/>
          </p:nvPr>
        </p:nvSpPr>
        <p:spPr>
          <a:xfrm>
            <a:off x="672679" y="2103117"/>
            <a:ext cx="3167540" cy="36576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1656"/>
              <a:buNone/>
            </a:pPr>
            <a:r>
              <a:rPr lang="en-US" sz="1800">
                <a:solidFill>
                  <a:schemeClr val="dk1"/>
                </a:solidFill>
              </a:rPr>
              <a:t>FREQUENTLY USED IMAGES*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528" name="Google Shape;528;p14"/>
          <p:cNvSpPr txBox="1">
            <a:spLocks noGrp="1"/>
          </p:cNvSpPr>
          <p:nvPr>
            <p:ph type="body" idx="2"/>
          </p:nvPr>
        </p:nvSpPr>
        <p:spPr>
          <a:xfrm>
            <a:off x="720635" y="2612017"/>
            <a:ext cx="3074052" cy="2934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06000" lvl="0" indent="-306000" algn="l" rtl="0">
              <a:spcBef>
                <a:spcPts val="0"/>
              </a:spcBef>
              <a:spcAft>
                <a:spcPts val="0"/>
              </a:spcAft>
              <a:buSzPts val="1472"/>
              <a:buChar char="◼"/>
            </a:pPr>
            <a:r>
              <a:rPr lang="en-US" sz="1600" u="sng">
                <a:solidFill>
                  <a:schemeClr val="hlink"/>
                </a:solidFill>
                <a:hlinkClick r:id="rId3"/>
              </a:rPr>
              <a:t>Lightbulb</a:t>
            </a:r>
            <a:r>
              <a:rPr lang="en-US" sz="1600"/>
              <a:t> | </a:t>
            </a:r>
            <a:r>
              <a:rPr lang="en-US" sz="1600" u="sng">
                <a:solidFill>
                  <a:schemeClr val="hlink"/>
                </a:solidFill>
                <a:hlinkClick r:id="rId4"/>
              </a:rPr>
              <a:t>myiconfinder.com</a:t>
            </a:r>
            <a:endParaRPr sz="1600"/>
          </a:p>
          <a:p>
            <a:pPr marL="306000" lvl="0" indent="-306000" algn="l" rtl="0">
              <a:spcBef>
                <a:spcPts val="320"/>
              </a:spcBef>
              <a:spcAft>
                <a:spcPts val="0"/>
              </a:spcAft>
              <a:buSzPts val="1472"/>
              <a:buChar char="◼"/>
            </a:pPr>
            <a:r>
              <a:rPr lang="en-US" sz="1600"/>
              <a:t>Designed by Vexels.com:</a:t>
            </a:r>
            <a:endParaRPr sz="1600"/>
          </a:p>
          <a:p>
            <a:pPr marL="457200" lvl="2" indent="0" algn="l" rtl="0">
              <a:spcBef>
                <a:spcPts val="280"/>
              </a:spcBef>
              <a:spcAft>
                <a:spcPts val="0"/>
              </a:spcAft>
              <a:buSzPts val="1288"/>
              <a:buNone/>
            </a:pPr>
            <a:r>
              <a:rPr lang="en-US" u="sng">
                <a:solidFill>
                  <a:schemeClr val="hlink"/>
                </a:solidFill>
                <a:hlinkClick r:id="rId5"/>
              </a:rPr>
              <a:t>Hand drawn magnifying glass</a:t>
            </a:r>
            <a:endParaRPr/>
          </a:p>
          <a:p>
            <a:pPr marL="457200" lvl="2" indent="0" algn="l" rtl="0">
              <a:spcBef>
                <a:spcPts val="280"/>
              </a:spcBef>
              <a:spcAft>
                <a:spcPts val="0"/>
              </a:spcAft>
              <a:buSzPts val="1288"/>
              <a:buNone/>
            </a:pPr>
            <a:r>
              <a:rPr lang="en-US" u="sng">
                <a:solidFill>
                  <a:schemeClr val="hlink"/>
                </a:solidFill>
                <a:hlinkClick r:id="rId6"/>
              </a:rPr>
              <a:t>Hand drawn bar graph</a:t>
            </a:r>
            <a:r>
              <a:rPr lang="en-US" u="sng"/>
              <a:t> </a:t>
            </a:r>
            <a:endParaRPr/>
          </a:p>
          <a:p>
            <a:pPr marL="457200" lvl="2" indent="0" algn="l" rtl="0">
              <a:spcBef>
                <a:spcPts val="280"/>
              </a:spcBef>
              <a:spcAft>
                <a:spcPts val="0"/>
              </a:spcAft>
              <a:buSzPts val="1288"/>
              <a:buNone/>
            </a:pPr>
            <a:r>
              <a:rPr lang="en-US" u="sng">
                <a:solidFill>
                  <a:schemeClr val="hlink"/>
                </a:solidFill>
                <a:hlinkClick r:id="rId7"/>
              </a:rPr>
              <a:t>Pie chart hand drawn doodle</a:t>
            </a:r>
            <a:r>
              <a:rPr lang="en-US" u="sng"/>
              <a:t> </a:t>
            </a:r>
            <a:endParaRPr/>
          </a:p>
          <a:p>
            <a:pPr marL="457200" lvl="2" indent="0" algn="l" rtl="0">
              <a:spcBef>
                <a:spcPts val="280"/>
              </a:spcBef>
              <a:spcAft>
                <a:spcPts val="0"/>
              </a:spcAft>
              <a:buSzPts val="1288"/>
              <a:buNone/>
            </a:pPr>
            <a:r>
              <a:rPr lang="en-US" u="sng">
                <a:solidFill>
                  <a:schemeClr val="hlink"/>
                </a:solidFill>
                <a:hlinkClick r:id="rId8"/>
              </a:rPr>
              <a:t>Hand drawn wall clock</a:t>
            </a:r>
            <a:endParaRPr/>
          </a:p>
          <a:p>
            <a:pPr marL="457200" lvl="2" indent="0" algn="l" rtl="0">
              <a:spcBef>
                <a:spcPts val="280"/>
              </a:spcBef>
              <a:spcAft>
                <a:spcPts val="0"/>
              </a:spcAft>
              <a:buSzPts val="1288"/>
              <a:buNone/>
            </a:pPr>
            <a:r>
              <a:rPr lang="en-US" u="sng">
                <a:solidFill>
                  <a:schemeClr val="hlink"/>
                </a:solidFill>
                <a:hlinkClick r:id="rId9"/>
              </a:rPr>
              <a:t>Hand drawn cloud bubble</a:t>
            </a:r>
            <a:endParaRPr/>
          </a:p>
          <a:p>
            <a:pPr marL="457200" lvl="2" indent="0" algn="l" rtl="0">
              <a:spcBef>
                <a:spcPts val="280"/>
              </a:spcBef>
              <a:spcAft>
                <a:spcPts val="0"/>
              </a:spcAft>
              <a:buSzPts val="1288"/>
              <a:buNone/>
            </a:pPr>
            <a:r>
              <a:rPr lang="en-US" u="sng">
                <a:solidFill>
                  <a:schemeClr val="hlink"/>
                </a:solidFill>
                <a:hlinkClick r:id="rId10"/>
              </a:rPr>
              <a:t>Hand drawn open book</a:t>
            </a:r>
            <a:endParaRPr/>
          </a:p>
          <a:p>
            <a:pPr marL="457200" lvl="2" indent="0" algn="l" rtl="0">
              <a:spcBef>
                <a:spcPts val="280"/>
              </a:spcBef>
              <a:spcAft>
                <a:spcPts val="0"/>
              </a:spcAft>
              <a:buSzPts val="1288"/>
              <a:buNone/>
            </a:pPr>
            <a:r>
              <a:rPr lang="en-US" u="sng">
                <a:solidFill>
                  <a:schemeClr val="hlink"/>
                </a:solidFill>
                <a:hlinkClick r:id="rId11"/>
              </a:rPr>
              <a:t>Cog wheel hand drawn icon</a:t>
            </a:r>
            <a:endParaRPr/>
          </a:p>
          <a:p>
            <a:pPr marL="306000" lvl="0" indent="-212527" algn="l" rtl="0">
              <a:spcBef>
                <a:spcPts val="320"/>
              </a:spcBef>
              <a:spcAft>
                <a:spcPts val="0"/>
              </a:spcAft>
              <a:buSzPts val="1472"/>
              <a:buNone/>
            </a:pPr>
            <a:endParaRPr sz="1600"/>
          </a:p>
        </p:txBody>
      </p:sp>
      <p:sp>
        <p:nvSpPr>
          <p:cNvPr id="529" name="Google Shape;529;p14"/>
          <p:cNvSpPr txBox="1">
            <a:spLocks noGrp="1"/>
          </p:cNvSpPr>
          <p:nvPr>
            <p:ph type="body" idx="3"/>
          </p:nvPr>
        </p:nvSpPr>
        <p:spPr>
          <a:xfrm>
            <a:off x="4725013" y="2101473"/>
            <a:ext cx="3601635" cy="36576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1656"/>
              <a:buNone/>
            </a:pPr>
            <a:r>
              <a:rPr lang="en-US" sz="1800">
                <a:solidFill>
                  <a:schemeClr val="dk1"/>
                </a:solidFill>
              </a:rPr>
              <a:t>ADDITIONAL IMAGE SOURCES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530" name="Google Shape;530;p14"/>
          <p:cNvSpPr txBox="1">
            <a:spLocks noGrp="1"/>
          </p:cNvSpPr>
          <p:nvPr>
            <p:ph type="body" idx="4"/>
          </p:nvPr>
        </p:nvSpPr>
        <p:spPr>
          <a:xfrm>
            <a:off x="4679171" y="2612017"/>
            <a:ext cx="4464829" cy="2934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288"/>
              <a:buNone/>
            </a:pPr>
            <a:r>
              <a:rPr lang="en-US" sz="1400"/>
              <a:t>Slide 3: </a:t>
            </a:r>
            <a:r>
              <a:rPr lang="en-US" sz="1400" u="sng">
                <a:solidFill>
                  <a:schemeClr val="hlink"/>
                </a:solidFill>
                <a:hlinkClick r:id="rId12"/>
              </a:rPr>
              <a:t>scribble chart</a:t>
            </a:r>
            <a:r>
              <a:rPr lang="en-US" sz="1400"/>
              <a:t> | </a:t>
            </a:r>
            <a:r>
              <a:rPr lang="en-US" sz="1400" u="sng">
                <a:solidFill>
                  <a:schemeClr val="hlink"/>
                </a:solidFill>
                <a:hlinkClick r:id="rId13"/>
              </a:rPr>
              <a:t>pixabay.com</a:t>
            </a:r>
            <a:r>
              <a:rPr lang="en-US" sz="1400"/>
              <a:t> </a:t>
            </a:r>
            <a:endParaRPr/>
          </a:p>
          <a:p>
            <a:pPr marL="0" lvl="0" indent="0" algn="l" rtl="0">
              <a:spcBef>
                <a:spcPts val="880"/>
              </a:spcBef>
              <a:spcAft>
                <a:spcPts val="0"/>
              </a:spcAft>
              <a:buSzPts val="1288"/>
              <a:buNone/>
            </a:pPr>
            <a:r>
              <a:rPr lang="en-US" sz="1400"/>
              <a:t>Slide 6: </a:t>
            </a:r>
            <a:r>
              <a:rPr lang="en-US" sz="1400" u="sng">
                <a:solidFill>
                  <a:schemeClr val="hlink"/>
                </a:solidFill>
                <a:hlinkClick r:id="rId14"/>
              </a:rPr>
              <a:t>bingo</a:t>
            </a:r>
            <a:r>
              <a:rPr lang="en-US" sz="1400"/>
              <a:t> | </a:t>
            </a:r>
            <a:r>
              <a:rPr lang="en-US" sz="1400" u="sng">
                <a:solidFill>
                  <a:schemeClr val="hlink"/>
                </a:solidFill>
                <a:hlinkClick r:id="rId15"/>
              </a:rPr>
              <a:t>weclipart.com</a:t>
            </a:r>
            <a:endParaRPr sz="1400"/>
          </a:p>
          <a:p>
            <a:pPr marL="0" lvl="0" indent="0" algn="l" rtl="0">
              <a:spcBef>
                <a:spcPts val="880"/>
              </a:spcBef>
              <a:spcAft>
                <a:spcPts val="0"/>
              </a:spcAft>
              <a:buSzPts val="1288"/>
              <a:buNone/>
            </a:pPr>
            <a:r>
              <a:rPr lang="en-US" sz="1400"/>
              <a:t>Slide 6: </a:t>
            </a:r>
            <a:r>
              <a:rPr lang="en-US" sz="1400" u="sng">
                <a:solidFill>
                  <a:schemeClr val="hlink"/>
                </a:solidFill>
                <a:hlinkClick r:id="rId16"/>
              </a:rPr>
              <a:t>Geo blocks</a:t>
            </a:r>
            <a:r>
              <a:rPr lang="en-US" sz="1400"/>
              <a:t> | </a:t>
            </a:r>
            <a:r>
              <a:rPr lang="en-US" sz="1400" u="sng">
                <a:solidFill>
                  <a:schemeClr val="hlink"/>
                </a:solidFill>
                <a:hlinkClick r:id="rId17"/>
              </a:rPr>
              <a:t>unsplash.com</a:t>
            </a:r>
            <a:r>
              <a:rPr lang="en-US" sz="1400"/>
              <a:t> </a:t>
            </a:r>
            <a:endParaRPr/>
          </a:p>
          <a:p>
            <a:pPr marL="0" lvl="0" indent="0" algn="l" rtl="0">
              <a:spcBef>
                <a:spcPts val="880"/>
              </a:spcBef>
              <a:spcAft>
                <a:spcPts val="0"/>
              </a:spcAft>
              <a:buSzPts val="1288"/>
              <a:buNone/>
            </a:pPr>
            <a:r>
              <a:rPr lang="en-US" sz="1400"/>
              <a:t>Slide 6: </a:t>
            </a:r>
            <a:r>
              <a:rPr lang="en-US" sz="1400" u="sng">
                <a:solidFill>
                  <a:schemeClr val="hlink"/>
                </a:solidFill>
                <a:hlinkClick r:id="rId18"/>
              </a:rPr>
              <a:t>Scale model comparison</a:t>
            </a:r>
            <a:r>
              <a:rPr lang="en-US" sz="1400"/>
              <a:t> | </a:t>
            </a:r>
            <a:r>
              <a:rPr lang="en-US" sz="1400" u="sng">
                <a:solidFill>
                  <a:schemeClr val="hlink"/>
                </a:solidFill>
                <a:hlinkClick r:id="rId19"/>
              </a:rPr>
              <a:t>en.wikepedia.org</a:t>
            </a:r>
            <a:endParaRPr sz="1400"/>
          </a:p>
          <a:p>
            <a:pPr marL="0" lvl="0" indent="0" algn="l" rtl="0">
              <a:spcBef>
                <a:spcPts val="880"/>
              </a:spcBef>
              <a:spcAft>
                <a:spcPts val="0"/>
              </a:spcAft>
              <a:buSzPts val="1288"/>
              <a:buNone/>
            </a:pPr>
            <a:r>
              <a:rPr lang="en-US" sz="1400"/>
              <a:t>Slide 6: </a:t>
            </a:r>
            <a:r>
              <a:rPr lang="en-US" sz="1400" u="sng">
                <a:solidFill>
                  <a:schemeClr val="hlink"/>
                </a:solidFill>
                <a:hlinkClick r:id="rId20"/>
              </a:rPr>
              <a:t>Sorting objects</a:t>
            </a:r>
            <a:r>
              <a:rPr lang="en-US" sz="1400"/>
              <a:t> | </a:t>
            </a:r>
            <a:r>
              <a:rPr lang="en-US" sz="1400" u="sng">
                <a:solidFill>
                  <a:schemeClr val="hlink"/>
                </a:solidFill>
                <a:hlinkClick r:id="rId17"/>
              </a:rPr>
              <a:t>unsplash.com</a:t>
            </a:r>
            <a:endParaRPr sz="1400"/>
          </a:p>
          <a:p>
            <a:pPr marL="0" lvl="0" indent="0" algn="l" rtl="0">
              <a:spcBef>
                <a:spcPts val="880"/>
              </a:spcBef>
              <a:spcAft>
                <a:spcPts val="0"/>
              </a:spcAft>
              <a:buSzPts val="1288"/>
              <a:buNone/>
            </a:pPr>
            <a:r>
              <a:rPr lang="en-US" sz="1400"/>
              <a:t>Slide 6: </a:t>
            </a:r>
            <a:r>
              <a:rPr lang="en-US" sz="1400" u="sng">
                <a:solidFill>
                  <a:schemeClr val="hlink"/>
                </a:solidFill>
                <a:hlinkClick r:id="rId21"/>
              </a:rPr>
              <a:t>Block stack</a:t>
            </a:r>
            <a:r>
              <a:rPr lang="en-US" sz="1400"/>
              <a:t> | </a:t>
            </a:r>
            <a:r>
              <a:rPr lang="en-US" sz="1400" u="sng">
                <a:solidFill>
                  <a:schemeClr val="hlink"/>
                </a:solidFill>
                <a:hlinkClick r:id="rId22"/>
              </a:rPr>
              <a:t>freepik.com</a:t>
            </a:r>
            <a:endParaRPr sz="1400"/>
          </a:p>
          <a:p>
            <a:pPr marL="0" lvl="0" indent="0" algn="l" rtl="0">
              <a:spcBef>
                <a:spcPts val="880"/>
              </a:spcBef>
              <a:spcAft>
                <a:spcPts val="0"/>
              </a:spcAft>
              <a:buSzPts val="1288"/>
              <a:buNone/>
            </a:pPr>
            <a:r>
              <a:rPr lang="en-US" sz="1400"/>
              <a:t>Slide 6: </a:t>
            </a:r>
            <a:r>
              <a:rPr lang="en-US" sz="1400" u="sng">
                <a:solidFill>
                  <a:schemeClr val="hlink"/>
                </a:solidFill>
                <a:hlinkClick r:id="rId23"/>
              </a:rPr>
              <a:t>Pattern</a:t>
            </a:r>
            <a:r>
              <a:rPr lang="en-US" sz="1400"/>
              <a:t> | </a:t>
            </a:r>
            <a:r>
              <a:rPr lang="en-US" sz="1400" u="sng">
                <a:solidFill>
                  <a:schemeClr val="hlink"/>
                </a:solidFill>
                <a:hlinkClick r:id="rId15"/>
              </a:rPr>
              <a:t>weclipart.com</a:t>
            </a:r>
            <a:endParaRPr sz="1400"/>
          </a:p>
          <a:p>
            <a:pPr marL="0" lvl="0" indent="0" algn="l" rtl="0">
              <a:spcBef>
                <a:spcPts val="880"/>
              </a:spcBef>
              <a:spcAft>
                <a:spcPts val="0"/>
              </a:spcAft>
              <a:buSzPts val="1288"/>
              <a:buNone/>
            </a:pPr>
            <a:r>
              <a:rPr lang="en-US" sz="1400"/>
              <a:t>Slide 6: </a:t>
            </a:r>
            <a:r>
              <a:rPr lang="en-US" sz="1400" u="sng">
                <a:solidFill>
                  <a:schemeClr val="hlink"/>
                </a:solidFill>
                <a:hlinkClick r:id="rId24"/>
              </a:rPr>
              <a:t>Tangram</a:t>
            </a:r>
            <a:r>
              <a:rPr lang="en-US" sz="1400"/>
              <a:t> | </a:t>
            </a:r>
            <a:r>
              <a:rPr lang="en-US" sz="1400" u="sng">
                <a:solidFill>
                  <a:schemeClr val="hlink"/>
                </a:solidFill>
                <a:hlinkClick r:id="rId22"/>
              </a:rPr>
              <a:t>freepik.com</a:t>
            </a:r>
            <a:endParaRPr sz="1400"/>
          </a:p>
          <a:p>
            <a:pPr marL="0" lvl="0" indent="0" algn="l" rtl="0">
              <a:spcBef>
                <a:spcPts val="880"/>
              </a:spcBef>
              <a:spcAft>
                <a:spcPts val="0"/>
              </a:spcAft>
              <a:buSzPts val="1288"/>
              <a:buNone/>
            </a:pPr>
            <a:r>
              <a:rPr lang="en-US" sz="1400"/>
              <a:t>Slide 9: </a:t>
            </a:r>
            <a:r>
              <a:rPr lang="en-US" sz="1400" u="sng">
                <a:solidFill>
                  <a:schemeClr val="hlink"/>
                </a:solidFill>
                <a:hlinkClick r:id="rId25"/>
              </a:rPr>
              <a:t>Jax pattern</a:t>
            </a:r>
            <a:r>
              <a:rPr lang="en-US" sz="1400"/>
              <a:t> | </a:t>
            </a:r>
            <a:r>
              <a:rPr lang="en-US" sz="1400" u="sng">
                <a:solidFill>
                  <a:schemeClr val="hlink"/>
                </a:solidFill>
                <a:hlinkClick r:id="rId26"/>
              </a:rPr>
              <a:t>freeimages.com</a:t>
            </a:r>
            <a:r>
              <a:rPr lang="en-US" sz="1400"/>
              <a:t> </a:t>
            </a:r>
            <a:endParaRPr/>
          </a:p>
          <a:p>
            <a:pPr marL="0" lvl="0" indent="0" algn="l" rtl="0">
              <a:spcBef>
                <a:spcPts val="880"/>
              </a:spcBef>
              <a:spcAft>
                <a:spcPts val="0"/>
              </a:spcAft>
              <a:buSzPts val="1288"/>
              <a:buNone/>
            </a:pPr>
            <a:r>
              <a:rPr lang="en-US" sz="1400"/>
              <a:t>Slide 9: </a:t>
            </a:r>
            <a:r>
              <a:rPr lang="en-US" sz="1400" u="sng">
                <a:solidFill>
                  <a:schemeClr val="hlink"/>
                </a:solidFill>
                <a:hlinkClick r:id="rId27"/>
              </a:rPr>
              <a:t>Buttons</a:t>
            </a:r>
            <a:r>
              <a:rPr lang="en-US" sz="1400"/>
              <a:t> | </a:t>
            </a:r>
            <a:r>
              <a:rPr lang="en-US" sz="1400" u="sng">
                <a:solidFill>
                  <a:schemeClr val="hlink"/>
                </a:solidFill>
                <a:hlinkClick r:id="rId28"/>
              </a:rPr>
              <a:t>flickr.com</a:t>
            </a:r>
            <a:endParaRPr sz="1400"/>
          </a:p>
          <a:p>
            <a:pPr marL="0" lvl="0" indent="0" algn="l" rtl="0">
              <a:spcBef>
                <a:spcPts val="880"/>
              </a:spcBef>
              <a:spcAft>
                <a:spcPts val="0"/>
              </a:spcAft>
              <a:buSzPts val="1288"/>
              <a:buNone/>
            </a:pPr>
            <a:endParaRPr sz="1400"/>
          </a:p>
          <a:p>
            <a:pPr marL="0" lvl="0" indent="0" algn="l" rtl="0">
              <a:spcBef>
                <a:spcPts val="880"/>
              </a:spcBef>
              <a:spcAft>
                <a:spcPts val="0"/>
              </a:spcAft>
              <a:buSzPts val="1288"/>
              <a:buNone/>
            </a:pPr>
            <a:endParaRPr sz="1400"/>
          </a:p>
        </p:txBody>
      </p:sp>
      <p:sp>
        <p:nvSpPr>
          <p:cNvPr id="531" name="Google Shape;531;p14"/>
          <p:cNvSpPr/>
          <p:nvPr/>
        </p:nvSpPr>
        <p:spPr>
          <a:xfrm>
            <a:off x="632202" y="5197751"/>
            <a:ext cx="3250919" cy="646331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*These graphics are used as icons throughout the series. For example this </a:t>
            </a:r>
            <a:r>
              <a:rPr lang="en-US" sz="1200" u="sng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  <a:hlinkClick r:id="rId3"/>
              </a:rPr>
              <a:t>lightbulb</a:t>
            </a:r>
            <a:r>
              <a:rPr lang="en-US" sz="12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clipart appears beside most “Discussion Point” questions. </a:t>
            </a:r>
            <a:endParaRPr sz="12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532" name="Google Shape;532;p14"/>
          <p:cNvSpPr/>
          <p:nvPr/>
        </p:nvSpPr>
        <p:spPr>
          <a:xfrm>
            <a:off x="4294175" y="1955542"/>
            <a:ext cx="4331645" cy="4096512"/>
          </a:xfrm>
          <a:prstGeom prst="rect">
            <a:avLst/>
          </a:prstGeom>
          <a:noFill/>
          <a:ln w="2222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70043f4006_0_664"/>
          <p:cNvSpPr/>
          <p:nvPr/>
        </p:nvSpPr>
        <p:spPr>
          <a:xfrm>
            <a:off x="541437" y="4904037"/>
            <a:ext cx="4070400" cy="377700"/>
          </a:xfrm>
          <a:prstGeom prst="parallelogram">
            <a:avLst>
              <a:gd name="adj" fmla="val 25000"/>
            </a:avLst>
          </a:prstGeom>
          <a:solidFill>
            <a:srgbClr val="FCF0D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04" name="Google Shape;304;g70043f4006_0_664"/>
          <p:cNvSpPr txBox="1">
            <a:spLocks noGrp="1"/>
          </p:cNvSpPr>
          <p:nvPr>
            <p:ph type="title"/>
          </p:nvPr>
        </p:nvSpPr>
        <p:spPr>
          <a:xfrm>
            <a:off x="581192" y="687474"/>
            <a:ext cx="7989900" cy="10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</a:pPr>
            <a:r>
              <a:rPr lang="en-US"/>
              <a:t>THE “MAGIC 8” CLASSROOM PRACTICES</a:t>
            </a:r>
            <a:endParaRPr/>
          </a:p>
        </p:txBody>
      </p:sp>
      <p:sp>
        <p:nvSpPr>
          <p:cNvPr id="305" name="Google Shape;305;g70043f4006_0_664"/>
          <p:cNvSpPr txBox="1">
            <a:spLocks noGrp="1"/>
          </p:cNvSpPr>
          <p:nvPr>
            <p:ph type="body" idx="1"/>
          </p:nvPr>
        </p:nvSpPr>
        <p:spPr>
          <a:xfrm>
            <a:off x="616887" y="2085127"/>
            <a:ext cx="7989900" cy="38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656"/>
              <a:buFont typeface="Gill Sans"/>
              <a:buAutoNum type="arabicPeriod"/>
            </a:pPr>
            <a:r>
              <a:rPr lang="en-US" dirty="0">
                <a:solidFill>
                  <a:schemeClr val="dk1"/>
                </a:solidFill>
              </a:rPr>
              <a:t>Reduce time spent in transition </a:t>
            </a:r>
            <a:endParaRPr dirty="0"/>
          </a:p>
          <a:p>
            <a:pPr marL="342900" lvl="0" indent="-342900" algn="l" rtl="0">
              <a:spcBef>
                <a:spcPts val="960"/>
              </a:spcBef>
              <a:spcAft>
                <a:spcPts val="0"/>
              </a:spcAft>
              <a:buSzPts val="1656"/>
              <a:buFont typeface="Gill Sans"/>
              <a:buAutoNum type="arabicPeriod"/>
            </a:pPr>
            <a:r>
              <a:rPr lang="en-US" dirty="0">
                <a:solidFill>
                  <a:schemeClr val="dk1"/>
                </a:solidFill>
              </a:rPr>
              <a:t>Improving level of instruction</a:t>
            </a:r>
            <a:endParaRPr dirty="0"/>
          </a:p>
          <a:p>
            <a:pPr marL="342900" lvl="0" indent="-342900" algn="l" rtl="0">
              <a:spcBef>
                <a:spcPts val="960"/>
              </a:spcBef>
              <a:spcAft>
                <a:spcPts val="0"/>
              </a:spcAft>
              <a:buSzPts val="1656"/>
              <a:buFont typeface="Gill Sans"/>
              <a:buAutoNum type="arabicPeriod"/>
            </a:pPr>
            <a:r>
              <a:rPr lang="en-US" dirty="0">
                <a:solidFill>
                  <a:schemeClr val="dk1"/>
                </a:solidFill>
              </a:rPr>
              <a:t>Creating a positive climate </a:t>
            </a:r>
            <a:endParaRPr dirty="0"/>
          </a:p>
          <a:p>
            <a:pPr marL="342900" lvl="0" indent="-342900" algn="l" rtl="0">
              <a:spcBef>
                <a:spcPts val="960"/>
              </a:spcBef>
              <a:spcAft>
                <a:spcPts val="0"/>
              </a:spcAft>
              <a:buSzPts val="1656"/>
              <a:buFont typeface="Gill Sans"/>
              <a:buAutoNum type="arabicPeriod"/>
            </a:pPr>
            <a:r>
              <a:rPr lang="en-US" dirty="0">
                <a:solidFill>
                  <a:schemeClr val="dk1"/>
                </a:solidFill>
              </a:rPr>
              <a:t>Increasing teacher listening to children</a:t>
            </a:r>
            <a:endParaRPr dirty="0"/>
          </a:p>
          <a:p>
            <a:pPr marL="342900" lvl="0" indent="-342900" algn="l" rtl="0">
              <a:spcBef>
                <a:spcPts val="960"/>
              </a:spcBef>
              <a:spcAft>
                <a:spcPts val="0"/>
              </a:spcAft>
              <a:buSzPts val="1656"/>
              <a:buFont typeface="Gill Sans"/>
              <a:buAutoNum type="arabicPeriod"/>
            </a:pPr>
            <a:r>
              <a:rPr lang="en-US" dirty="0">
                <a:solidFill>
                  <a:schemeClr val="dk1"/>
                </a:solidFill>
              </a:rPr>
              <a:t>Planning sequential activities</a:t>
            </a:r>
            <a:endParaRPr dirty="0"/>
          </a:p>
          <a:p>
            <a:pPr marL="342900" lvl="0" indent="-342900" algn="l" rtl="0">
              <a:spcBef>
                <a:spcPts val="960"/>
              </a:spcBef>
              <a:spcAft>
                <a:spcPts val="0"/>
              </a:spcAft>
              <a:buSzPts val="1656"/>
              <a:buFont typeface="Gill Sans"/>
              <a:buAutoNum type="arabicPeriod"/>
            </a:pPr>
            <a:r>
              <a:rPr lang="en-US" dirty="0">
                <a:solidFill>
                  <a:schemeClr val="dk1"/>
                </a:solidFill>
              </a:rPr>
              <a:t>Promoting associative and cooperative interactions</a:t>
            </a:r>
            <a:endParaRPr dirty="0"/>
          </a:p>
          <a:p>
            <a:pPr marL="342900" lvl="0" indent="-342900" algn="l" rtl="0">
              <a:spcBef>
                <a:spcPts val="960"/>
              </a:spcBef>
              <a:spcAft>
                <a:spcPts val="0"/>
              </a:spcAft>
              <a:buSzPts val="1656"/>
              <a:buFont typeface="Gill Sans"/>
              <a:buAutoNum type="arabicPeriod"/>
            </a:pPr>
            <a:r>
              <a:rPr lang="en-US" dirty="0">
                <a:solidFill>
                  <a:schemeClr val="dk1"/>
                </a:solidFill>
              </a:rPr>
              <a:t>Fostering high levels of engagement</a:t>
            </a:r>
            <a:endParaRPr dirty="0"/>
          </a:p>
          <a:p>
            <a:pPr marL="342900" lvl="0" indent="-342900" algn="l" rtl="0">
              <a:spcBef>
                <a:spcPts val="960"/>
              </a:spcBef>
              <a:spcAft>
                <a:spcPts val="0"/>
              </a:spcAft>
              <a:buSzPts val="1656"/>
              <a:buFont typeface="Gill Sans"/>
              <a:buAutoNum type="arabicPeriod"/>
            </a:pPr>
            <a:r>
              <a:rPr lang="en-US" dirty="0">
                <a:solidFill>
                  <a:schemeClr val="dk1"/>
                </a:solidFill>
              </a:rPr>
              <a:t>Providing math opportunities</a:t>
            </a:r>
            <a:endParaRPr dirty="0"/>
          </a:p>
          <a:p>
            <a:pPr marL="0" lvl="0" indent="0" algn="l" rtl="0">
              <a:spcBef>
                <a:spcPts val="960"/>
              </a:spcBef>
              <a:spcAft>
                <a:spcPts val="0"/>
              </a:spcAft>
              <a:buSzPts val="1656"/>
              <a:buNone/>
            </a:pPr>
            <a:r>
              <a:rPr lang="en-US" dirty="0">
                <a:solidFill>
                  <a:schemeClr val="accent4"/>
                </a:solidFill>
              </a:rPr>
              <a:t>   ★ 2017-18 Initiative: Focus on Literacy ★</a:t>
            </a:r>
            <a:endParaRPr dirty="0">
              <a:solidFill>
                <a:schemeClr val="accent4"/>
              </a:solidFill>
            </a:endParaRPr>
          </a:p>
        </p:txBody>
      </p:sp>
      <p:pic>
        <p:nvPicPr>
          <p:cNvPr id="306" name="Google Shape;306;g70043f4006_0_66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75745" y="2623148"/>
            <a:ext cx="3165380" cy="35668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"/>
          <p:cNvSpPr txBox="1">
            <a:spLocks noGrp="1"/>
          </p:cNvSpPr>
          <p:nvPr>
            <p:ph type="title"/>
          </p:nvPr>
        </p:nvSpPr>
        <p:spPr>
          <a:xfrm>
            <a:off x="581192" y="687474"/>
            <a:ext cx="7989752" cy="1083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</a:pPr>
            <a:r>
              <a:rPr lang="en-US"/>
              <a:t>THE IMPORTANCE OF EARLY MATH	</a:t>
            </a:r>
            <a:endParaRPr/>
          </a:p>
        </p:txBody>
      </p:sp>
      <p:sp>
        <p:nvSpPr>
          <p:cNvPr id="313" name="Google Shape;313;p3"/>
          <p:cNvSpPr txBox="1">
            <a:spLocks noGrp="1"/>
          </p:cNvSpPr>
          <p:nvPr>
            <p:ph type="body" idx="1"/>
          </p:nvPr>
        </p:nvSpPr>
        <p:spPr>
          <a:xfrm>
            <a:off x="501679" y="2049099"/>
            <a:ext cx="3931920" cy="4114800"/>
          </a:xfrm>
          <a:prstGeom prst="rect">
            <a:avLst/>
          </a:prstGeom>
          <a:solidFill>
            <a:srgbClr val="FCF0D3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1472"/>
              <a:buNone/>
            </a:pPr>
            <a:r>
              <a:rPr lang="en-US" sz="1600">
                <a:solidFill>
                  <a:schemeClr val="dk1"/>
                </a:solidFill>
              </a:rPr>
              <a:t>In a landmark 2007 study, Duncan and colleagues found that early childhood math knowledge and skills predict </a:t>
            </a:r>
            <a:r>
              <a:rPr lang="en-US" sz="1600" b="1">
                <a:solidFill>
                  <a:schemeClr val="accent1"/>
                </a:solidFill>
              </a:rPr>
              <a:t>BOTH</a:t>
            </a:r>
            <a:r>
              <a:rPr lang="en-US" sz="1600"/>
              <a:t> </a:t>
            </a:r>
            <a:r>
              <a:rPr lang="en-US" sz="1600">
                <a:solidFill>
                  <a:schemeClr val="dk1"/>
                </a:solidFill>
              </a:rPr>
              <a:t>later </a:t>
            </a:r>
            <a:r>
              <a:rPr lang="en-US" sz="1600" b="1">
                <a:solidFill>
                  <a:schemeClr val="accent1"/>
                </a:solidFill>
              </a:rPr>
              <a:t>math</a:t>
            </a:r>
            <a:r>
              <a:rPr lang="en-US" sz="1600">
                <a:solidFill>
                  <a:schemeClr val="dk1"/>
                </a:solidFill>
              </a:rPr>
              <a:t> and </a:t>
            </a:r>
            <a:r>
              <a:rPr lang="en-US" sz="1600" b="1">
                <a:solidFill>
                  <a:schemeClr val="accent1"/>
                </a:solidFill>
              </a:rPr>
              <a:t>reading</a:t>
            </a:r>
            <a:r>
              <a:rPr lang="en-US" sz="1600">
                <a:solidFill>
                  <a:schemeClr val="dk1"/>
                </a:solidFill>
              </a:rPr>
              <a:t> achievement, while literacy skills only predicted reading.</a:t>
            </a:r>
            <a:endParaRPr sz="1600">
              <a:solidFill>
                <a:schemeClr val="dk1"/>
              </a:solidFill>
            </a:endParaRPr>
          </a:p>
          <a:p>
            <a:pPr marL="306000" lvl="0" indent="-212527" algn="ctr" rtl="0">
              <a:spcBef>
                <a:spcPts val="920"/>
              </a:spcBef>
              <a:spcAft>
                <a:spcPts val="0"/>
              </a:spcAft>
              <a:buSzPts val="1472"/>
              <a:buNone/>
            </a:pPr>
            <a:endParaRPr sz="1600"/>
          </a:p>
          <a:p>
            <a:pPr marL="306000" lvl="0" indent="-212527" algn="ctr" rtl="0">
              <a:spcBef>
                <a:spcPts val="920"/>
              </a:spcBef>
              <a:spcAft>
                <a:spcPts val="0"/>
              </a:spcAft>
              <a:buSzPts val="1472"/>
              <a:buNone/>
            </a:pPr>
            <a:endParaRPr sz="1600"/>
          </a:p>
          <a:p>
            <a:pPr marL="306000" lvl="0" indent="-212527" algn="ctr" rtl="0">
              <a:spcBef>
                <a:spcPts val="920"/>
              </a:spcBef>
              <a:spcAft>
                <a:spcPts val="0"/>
              </a:spcAft>
              <a:buSzPts val="1472"/>
              <a:buNone/>
            </a:pPr>
            <a:endParaRPr sz="1600"/>
          </a:p>
          <a:p>
            <a:pPr marL="306000" lvl="0" indent="-212527" algn="ctr" rtl="0">
              <a:spcBef>
                <a:spcPts val="920"/>
              </a:spcBef>
              <a:spcAft>
                <a:spcPts val="0"/>
              </a:spcAft>
              <a:buSzPts val="1472"/>
              <a:buNone/>
            </a:pPr>
            <a:endParaRPr sz="1600"/>
          </a:p>
          <a:p>
            <a:pPr marL="306000" lvl="0" indent="-212527" algn="ctr" rtl="0">
              <a:spcBef>
                <a:spcPts val="920"/>
              </a:spcBef>
              <a:spcAft>
                <a:spcPts val="0"/>
              </a:spcAft>
              <a:buSzPts val="1472"/>
              <a:buNone/>
            </a:pPr>
            <a:endParaRPr sz="1600"/>
          </a:p>
          <a:p>
            <a:pPr marL="0" lvl="0" indent="0" algn="ctr" rtl="0">
              <a:spcBef>
                <a:spcPts val="920"/>
              </a:spcBef>
              <a:spcAft>
                <a:spcPts val="0"/>
              </a:spcAft>
              <a:buSzPts val="1472"/>
              <a:buNone/>
            </a:pPr>
            <a:r>
              <a:rPr lang="en-US" sz="1600">
                <a:solidFill>
                  <a:schemeClr val="dk1"/>
                </a:solidFill>
              </a:rPr>
              <a:t>Math skills are also related to children’s </a:t>
            </a:r>
            <a:r>
              <a:rPr lang="en-US" sz="1600" b="1">
                <a:solidFill>
                  <a:schemeClr val="accent1"/>
                </a:solidFill>
              </a:rPr>
              <a:t>Executive Functioning </a:t>
            </a:r>
            <a:r>
              <a:rPr lang="en-US" sz="1600">
                <a:solidFill>
                  <a:schemeClr val="dk1"/>
                </a:solidFill>
              </a:rPr>
              <a:t>skills (attention, working memory, inhibitory control)</a:t>
            </a:r>
            <a:endParaRPr/>
          </a:p>
          <a:p>
            <a:pPr marL="306000" lvl="0" indent="-212527" algn="ctr" rtl="0">
              <a:spcBef>
                <a:spcPts val="920"/>
              </a:spcBef>
              <a:spcAft>
                <a:spcPts val="0"/>
              </a:spcAft>
              <a:buSzPts val="1472"/>
              <a:buNone/>
            </a:pPr>
            <a:endParaRPr sz="1600"/>
          </a:p>
        </p:txBody>
      </p:sp>
      <p:sp>
        <p:nvSpPr>
          <p:cNvPr id="314" name="Google Shape;314;p3"/>
          <p:cNvSpPr txBox="1">
            <a:spLocks noGrp="1"/>
          </p:cNvSpPr>
          <p:nvPr>
            <p:ph type="body" idx="2"/>
          </p:nvPr>
        </p:nvSpPr>
        <p:spPr>
          <a:xfrm>
            <a:off x="4678893" y="2049099"/>
            <a:ext cx="3931920" cy="1810520"/>
          </a:xfrm>
          <a:prstGeom prst="rect">
            <a:avLst/>
          </a:prstGeom>
          <a:solidFill>
            <a:srgbClr val="FCF0D3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SzPts val="644"/>
              <a:buNone/>
            </a:pPr>
            <a:endParaRPr sz="700"/>
          </a:p>
          <a:p>
            <a:pPr marL="0" lvl="0" indent="0" algn="r" rtl="0">
              <a:spcBef>
                <a:spcPts val="920"/>
              </a:spcBef>
              <a:spcAft>
                <a:spcPts val="0"/>
              </a:spcAft>
              <a:buSzPts val="1472"/>
              <a:buNone/>
            </a:pPr>
            <a:r>
              <a:rPr lang="en-US" sz="1600"/>
              <a:t>C</a:t>
            </a:r>
            <a:r>
              <a:rPr lang="en-US" sz="1600">
                <a:solidFill>
                  <a:schemeClr val="dk1"/>
                </a:solidFill>
              </a:rPr>
              <a:t>hildren who participate in more math activities have stronger math gains. </a:t>
            </a:r>
            <a:endParaRPr/>
          </a:p>
          <a:p>
            <a:pPr marL="0" lvl="0" indent="0" algn="l" rtl="0">
              <a:spcBef>
                <a:spcPts val="920"/>
              </a:spcBef>
              <a:spcAft>
                <a:spcPts val="0"/>
              </a:spcAft>
              <a:buSzPts val="1472"/>
              <a:buNone/>
            </a:pPr>
            <a:r>
              <a:rPr lang="en-US" sz="1600" i="1"/>
              <a:t>	</a:t>
            </a:r>
            <a:endParaRPr sz="1600" i="1"/>
          </a:p>
          <a:p>
            <a:pPr marL="0" lvl="0" indent="0" algn="l" rtl="0">
              <a:spcBef>
                <a:spcPts val="920"/>
              </a:spcBef>
              <a:spcAft>
                <a:spcPts val="0"/>
              </a:spcAft>
              <a:buSzPts val="1472"/>
              <a:buNone/>
            </a:pPr>
            <a:endParaRPr sz="1600" b="1" i="1"/>
          </a:p>
          <a:p>
            <a:pPr marL="0" lvl="0" indent="0" algn="l" rtl="0">
              <a:spcBef>
                <a:spcPts val="660"/>
              </a:spcBef>
              <a:spcAft>
                <a:spcPts val="0"/>
              </a:spcAft>
              <a:buSzPts val="276"/>
              <a:buNone/>
            </a:pPr>
            <a:endParaRPr sz="300"/>
          </a:p>
          <a:p>
            <a:pPr marL="0" lvl="0" indent="0" algn="l" rtl="0">
              <a:spcBef>
                <a:spcPts val="660"/>
              </a:spcBef>
              <a:spcAft>
                <a:spcPts val="0"/>
              </a:spcAft>
              <a:buSzPts val="276"/>
              <a:buNone/>
            </a:pPr>
            <a:endParaRPr sz="300"/>
          </a:p>
        </p:txBody>
      </p:sp>
      <p:sp>
        <p:nvSpPr>
          <p:cNvPr id="315" name="Google Shape;315;p3"/>
          <p:cNvSpPr/>
          <p:nvPr/>
        </p:nvSpPr>
        <p:spPr>
          <a:xfrm>
            <a:off x="5228335" y="2932586"/>
            <a:ext cx="3257896" cy="738664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127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chemeClr val="accent4"/>
                </a:solidFill>
                <a:latin typeface="Gill Sans"/>
                <a:ea typeface="Gill Sans"/>
                <a:cs typeface="Gill Sans"/>
                <a:sym typeface="Gill Sans"/>
              </a:rPr>
              <a:t>This difference was even more pronounced for children who started pre-k with weaker math skills.</a:t>
            </a:r>
            <a:endParaRPr/>
          </a:p>
        </p:txBody>
      </p:sp>
      <p:sp>
        <p:nvSpPr>
          <p:cNvPr id="316" name="Google Shape;316;p3"/>
          <p:cNvSpPr txBox="1"/>
          <p:nvPr/>
        </p:nvSpPr>
        <p:spPr>
          <a:xfrm>
            <a:off x="4678893" y="4054273"/>
            <a:ext cx="3931920" cy="2190308"/>
          </a:xfrm>
          <a:prstGeom prst="rect">
            <a:avLst/>
          </a:prstGeom>
          <a:solidFill>
            <a:srgbClr val="FCF0D3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306000" marR="0" lvl="0" indent="-3060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72"/>
              <a:buFont typeface="Noto Sans Symbols"/>
              <a:buChar char="◼"/>
            </a:pPr>
            <a:r>
              <a:rPr lang="en-US" sz="16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Math activities are “</a:t>
            </a:r>
            <a:r>
              <a:rPr lang="en-US" sz="1600" b="1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rPr>
              <a:t>sequential</a:t>
            </a:r>
            <a:r>
              <a:rPr lang="en-US" sz="16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” in nature – a series of steps; require children to plan</a:t>
            </a:r>
            <a:endParaRPr/>
          </a:p>
          <a:p>
            <a:pPr marL="306000" marR="0" lvl="0" indent="-306000" algn="l" rtl="0">
              <a:spcBef>
                <a:spcPts val="920"/>
              </a:spcBef>
              <a:spcAft>
                <a:spcPts val="0"/>
              </a:spcAft>
              <a:buClr>
                <a:schemeClr val="accent2"/>
              </a:buClr>
              <a:buSzPts val="1472"/>
              <a:buFont typeface="Noto Sans Symbols"/>
              <a:buChar char="◼"/>
            </a:pPr>
            <a:r>
              <a:rPr lang="en-US" sz="16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Math activities can also encourage </a:t>
            </a:r>
            <a:r>
              <a:rPr lang="en-US" sz="1600" b="1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rPr>
              <a:t>associative </a:t>
            </a:r>
            <a:r>
              <a:rPr lang="en-US" sz="16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and</a:t>
            </a:r>
            <a:r>
              <a:rPr lang="en-US" sz="1600" b="1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rPr>
              <a:t> cooperative learning </a:t>
            </a:r>
            <a:r>
              <a:rPr lang="en-US" sz="16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among children by requiring them to work together to accomplish a task</a:t>
            </a:r>
            <a:endParaRPr sz="16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318" name="Google Shape;318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37912">
            <a:off x="4488153" y="2482766"/>
            <a:ext cx="1003978" cy="778862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3"/>
          <p:cNvPicPr preferRelativeResize="0"/>
          <p:nvPr/>
        </p:nvPicPr>
        <p:blipFill rotWithShape="1">
          <a:blip r:embed="rId4">
            <a:alphaModFix/>
          </a:blip>
          <a:srcRect l="19127" t="15732" r="21509" b="5764"/>
          <a:stretch/>
        </p:blipFill>
        <p:spPr>
          <a:xfrm>
            <a:off x="1523999" y="3382775"/>
            <a:ext cx="1902691" cy="18857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5" name="Google Shape;325;p4"/>
          <p:cNvGrpSpPr/>
          <p:nvPr/>
        </p:nvGrpSpPr>
        <p:grpSpPr>
          <a:xfrm>
            <a:off x="4663284" y="2276005"/>
            <a:ext cx="2199258" cy="3931920"/>
            <a:chOff x="4663049" y="2308171"/>
            <a:chExt cx="2199258" cy="3931920"/>
          </a:xfrm>
        </p:grpSpPr>
        <p:grpSp>
          <p:nvGrpSpPr>
            <p:cNvPr id="326" name="Google Shape;326;p4"/>
            <p:cNvGrpSpPr/>
            <p:nvPr/>
          </p:nvGrpSpPr>
          <p:grpSpPr>
            <a:xfrm>
              <a:off x="4808822" y="2308171"/>
              <a:ext cx="1925974" cy="3931920"/>
              <a:chOff x="4808822" y="2308171"/>
              <a:chExt cx="1925974" cy="3931920"/>
            </a:xfrm>
          </p:grpSpPr>
          <p:grpSp>
            <p:nvGrpSpPr>
              <p:cNvPr id="327" name="Google Shape;327;p4"/>
              <p:cNvGrpSpPr/>
              <p:nvPr/>
            </p:nvGrpSpPr>
            <p:grpSpPr>
              <a:xfrm>
                <a:off x="4814556" y="2308171"/>
                <a:ext cx="1920240" cy="3931920"/>
                <a:chOff x="3339594" y="2351546"/>
                <a:chExt cx="1848012" cy="3406372"/>
              </a:xfrm>
            </p:grpSpPr>
            <p:sp>
              <p:nvSpPr>
                <p:cNvPr id="328" name="Google Shape;328;p4"/>
                <p:cNvSpPr/>
                <p:nvPr/>
              </p:nvSpPr>
              <p:spPr>
                <a:xfrm>
                  <a:off x="3362687" y="2374638"/>
                  <a:ext cx="1824919" cy="3383280"/>
                </a:xfrm>
                <a:prstGeom prst="rect">
                  <a:avLst/>
                </a:prstGeom>
                <a:solidFill>
                  <a:srgbClr val="F2DADA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>
                    <a:solidFill>
                      <a:schemeClr val="lt1"/>
                    </a:solidFill>
                    <a:latin typeface="Gill Sans"/>
                    <a:ea typeface="Gill Sans"/>
                    <a:cs typeface="Gill Sans"/>
                    <a:sym typeface="Gill Sans"/>
                  </a:endParaRPr>
                </a:p>
              </p:txBody>
            </p:sp>
            <p:sp>
              <p:nvSpPr>
                <p:cNvPr id="329" name="Google Shape;329;p4"/>
                <p:cNvSpPr/>
                <p:nvPr/>
              </p:nvSpPr>
              <p:spPr>
                <a:xfrm>
                  <a:off x="3339594" y="2351546"/>
                  <a:ext cx="1824919" cy="3383280"/>
                </a:xfrm>
                <a:prstGeom prst="rect">
                  <a:avLst/>
                </a:prstGeom>
                <a:solidFill>
                  <a:srgbClr val="F2DADA"/>
                </a:solidFill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>
                    <a:solidFill>
                      <a:schemeClr val="lt1"/>
                    </a:solidFill>
                    <a:latin typeface="Gill Sans"/>
                    <a:ea typeface="Gill Sans"/>
                    <a:cs typeface="Gill Sans"/>
                    <a:sym typeface="Gill Sans"/>
                  </a:endParaRPr>
                </a:p>
              </p:txBody>
            </p:sp>
          </p:grpSp>
          <p:sp>
            <p:nvSpPr>
              <p:cNvPr id="330" name="Google Shape;330;p4"/>
              <p:cNvSpPr/>
              <p:nvPr/>
            </p:nvSpPr>
            <p:spPr>
              <a:xfrm>
                <a:off x="4808822" y="2382517"/>
                <a:ext cx="1901978" cy="5232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dirty="0">
                    <a:solidFill>
                      <a:srgbClr val="953734"/>
                    </a:solidFill>
                    <a:latin typeface="Gill Sans"/>
                    <a:ea typeface="Gill Sans"/>
                    <a:cs typeface="Gill Sans"/>
                    <a:sym typeface="Gill Sans"/>
                  </a:rPr>
                  <a:t>*</a:t>
                </a:r>
                <a:r>
                  <a:rPr lang="en-US" sz="1400" dirty="0">
                    <a:solidFill>
                      <a:schemeClr val="dk1"/>
                    </a:solidFill>
                    <a:latin typeface="Gill Sans"/>
                    <a:ea typeface="Gill Sans"/>
                    <a:cs typeface="Gill Sans"/>
                    <a:sym typeface="Gill Sans"/>
                  </a:rPr>
                  <a:t> Encourage children to </a:t>
                </a:r>
                <a:r>
                  <a:rPr lang="en-US" sz="1400" b="1" dirty="0">
                    <a:solidFill>
                      <a:schemeClr val="accent1"/>
                    </a:solidFill>
                    <a:latin typeface="Gill Sans"/>
                    <a:ea typeface="Gill Sans"/>
                    <a:cs typeface="Gill Sans"/>
                    <a:sym typeface="Gill Sans"/>
                  </a:rPr>
                  <a:t>work together</a:t>
                </a:r>
                <a:r>
                  <a:rPr lang="en-US" sz="1400" dirty="0">
                    <a:solidFill>
                      <a:schemeClr val="dk1"/>
                    </a:solidFill>
                    <a:latin typeface="Gill Sans"/>
                    <a:ea typeface="Gill Sans"/>
                    <a:cs typeface="Gill Sans"/>
                    <a:sym typeface="Gill Sans"/>
                  </a:rPr>
                  <a:t>:</a:t>
                </a:r>
                <a:endParaRPr sz="1400" dirty="0">
                  <a:solidFill>
                    <a:schemeClr val="dk1"/>
                  </a:solidFill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p:grpSp>
        <p:sp>
          <p:nvSpPr>
            <p:cNvPr id="331" name="Google Shape;331;p4"/>
            <p:cNvSpPr txBox="1"/>
            <p:nvPr/>
          </p:nvSpPr>
          <p:spPr>
            <a:xfrm>
              <a:off x="4663049" y="5744100"/>
              <a:ext cx="2199258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1">
                  <a:solidFill>
                    <a:schemeClr val="dk1"/>
                  </a:solidFill>
                  <a:latin typeface="Gill Sans"/>
                  <a:ea typeface="Gill Sans"/>
                  <a:cs typeface="Gill Sans"/>
                  <a:sym typeface="Gill Sans"/>
                </a:rPr>
                <a:t>Associative/Cooperative Interactions</a:t>
              </a:r>
              <a:endParaRPr sz="1200" b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grpSp>
        <p:nvGrpSpPr>
          <p:cNvPr id="332" name="Google Shape;332;p4"/>
          <p:cNvGrpSpPr/>
          <p:nvPr/>
        </p:nvGrpSpPr>
        <p:grpSpPr>
          <a:xfrm>
            <a:off x="591694" y="2289333"/>
            <a:ext cx="1920240" cy="3931920"/>
            <a:chOff x="3339594" y="2351546"/>
            <a:chExt cx="1848012" cy="3406372"/>
          </a:xfrm>
        </p:grpSpPr>
        <p:sp>
          <p:nvSpPr>
            <p:cNvPr id="333" name="Google Shape;333;p4"/>
            <p:cNvSpPr/>
            <p:nvPr/>
          </p:nvSpPr>
          <p:spPr>
            <a:xfrm>
              <a:off x="3362687" y="2374638"/>
              <a:ext cx="1824919" cy="3383280"/>
            </a:xfrm>
            <a:prstGeom prst="rect">
              <a:avLst/>
            </a:prstGeom>
            <a:solidFill>
              <a:srgbClr val="D6E3B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334" name="Google Shape;334;p4"/>
            <p:cNvSpPr/>
            <p:nvPr/>
          </p:nvSpPr>
          <p:spPr>
            <a:xfrm>
              <a:off x="3339594" y="2351546"/>
              <a:ext cx="1824919" cy="338328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335" name="Google Shape;335;p4"/>
          <p:cNvSpPr txBox="1">
            <a:spLocks noGrp="1"/>
          </p:cNvSpPr>
          <p:nvPr>
            <p:ph type="title"/>
          </p:nvPr>
        </p:nvSpPr>
        <p:spPr>
          <a:xfrm>
            <a:off x="581192" y="687474"/>
            <a:ext cx="7989752" cy="1083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</a:pPr>
            <a:r>
              <a:rPr lang="en-US"/>
              <a:t>MATH IN TYPICAL PRE-K CLASSROOMS</a:t>
            </a:r>
            <a:endParaRPr/>
          </a:p>
        </p:txBody>
      </p:sp>
      <p:sp>
        <p:nvSpPr>
          <p:cNvPr id="336" name="Google Shape;336;p4"/>
          <p:cNvSpPr txBox="1"/>
          <p:nvPr/>
        </p:nvSpPr>
        <p:spPr>
          <a:xfrm>
            <a:off x="951131" y="1814075"/>
            <a:ext cx="533299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When compared with other content areas, </a:t>
            </a:r>
            <a:r>
              <a:rPr lang="en-US" sz="1400" b="1" dirty="0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rPr>
              <a:t>Math activities</a:t>
            </a:r>
            <a:r>
              <a:rPr lang="en-US" sz="1400" b="1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…</a:t>
            </a:r>
            <a:endParaRPr dirty="0"/>
          </a:p>
        </p:txBody>
      </p:sp>
      <p:graphicFrame>
        <p:nvGraphicFramePr>
          <p:cNvPr id="337" name="Google Shape;337;p4"/>
          <p:cNvGraphicFramePr/>
          <p:nvPr/>
        </p:nvGraphicFramePr>
        <p:xfrm>
          <a:off x="551710" y="2929410"/>
          <a:ext cx="2057400" cy="3429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38" name="Google Shape;338;p4"/>
          <p:cNvSpPr/>
          <p:nvPr/>
        </p:nvSpPr>
        <p:spPr>
          <a:xfrm>
            <a:off x="652680" y="2380746"/>
            <a:ext cx="1770000" cy="4974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rmAutofit fontScale="92500"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953734"/>
                </a:solidFill>
                <a:latin typeface="Gill Sans"/>
                <a:ea typeface="Gill Sans"/>
                <a:cs typeface="Gill Sans"/>
                <a:sym typeface="Gill Sans"/>
              </a:rPr>
              <a:t>*</a:t>
            </a:r>
            <a:r>
              <a:rPr lang="en-US" sz="14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Are </a:t>
            </a:r>
            <a:r>
              <a:rPr lang="en-US" sz="1400" b="1" dirty="0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rPr>
              <a:t>more engaging </a:t>
            </a:r>
            <a:r>
              <a:rPr lang="en-US" sz="14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for children:</a:t>
            </a:r>
            <a:endParaRPr sz="1400" dirty="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grpSp>
        <p:nvGrpSpPr>
          <p:cNvPr id="339" name="Google Shape;339;p4"/>
          <p:cNvGrpSpPr/>
          <p:nvPr/>
        </p:nvGrpSpPr>
        <p:grpSpPr>
          <a:xfrm>
            <a:off x="2740579" y="2289332"/>
            <a:ext cx="1920240" cy="3931920"/>
            <a:chOff x="3339594" y="2351546"/>
            <a:chExt cx="1848012" cy="3406372"/>
          </a:xfrm>
        </p:grpSpPr>
        <p:sp>
          <p:nvSpPr>
            <p:cNvPr id="340" name="Google Shape;340;p4"/>
            <p:cNvSpPr/>
            <p:nvPr/>
          </p:nvSpPr>
          <p:spPr>
            <a:xfrm>
              <a:off x="3362687" y="2374638"/>
              <a:ext cx="1824919" cy="3383280"/>
            </a:xfrm>
            <a:prstGeom prst="rect">
              <a:avLst/>
            </a:prstGeom>
            <a:solidFill>
              <a:srgbClr val="CCC1D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341" name="Google Shape;341;p4"/>
            <p:cNvSpPr/>
            <p:nvPr/>
          </p:nvSpPr>
          <p:spPr>
            <a:xfrm>
              <a:off x="3339594" y="2351546"/>
              <a:ext cx="1824919" cy="338328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342" name="Google Shape;342;p4"/>
          <p:cNvSpPr/>
          <p:nvPr/>
        </p:nvSpPr>
        <p:spPr>
          <a:xfrm>
            <a:off x="2783961" y="2358967"/>
            <a:ext cx="1799074" cy="523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953734"/>
                </a:solidFill>
                <a:latin typeface="Gill Sans"/>
                <a:ea typeface="Gill Sans"/>
                <a:cs typeface="Gill Sans"/>
                <a:sym typeface="Gill Sans"/>
              </a:rPr>
              <a:t>*</a:t>
            </a:r>
            <a:r>
              <a:rPr lang="en-US" sz="14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Promote </a:t>
            </a:r>
            <a:r>
              <a:rPr lang="en-US" sz="1400" b="1" dirty="0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rPr>
              <a:t>more</a:t>
            </a:r>
            <a:r>
              <a:rPr lang="en-US" sz="1400" dirty="0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1400" b="1" dirty="0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rPr>
              <a:t>sequential</a:t>
            </a:r>
            <a:r>
              <a:rPr lang="en-US" sz="1400" dirty="0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14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thinking:</a:t>
            </a:r>
            <a:endParaRPr sz="1400" dirty="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grpSp>
        <p:nvGrpSpPr>
          <p:cNvPr id="343" name="Google Shape;343;p4"/>
          <p:cNvGrpSpPr/>
          <p:nvPr/>
        </p:nvGrpSpPr>
        <p:grpSpPr>
          <a:xfrm>
            <a:off x="7043961" y="4463021"/>
            <a:ext cx="1776624" cy="1127900"/>
            <a:chOff x="5338972" y="5165764"/>
            <a:chExt cx="2303713" cy="1127900"/>
          </a:xfrm>
        </p:grpSpPr>
        <p:sp>
          <p:nvSpPr>
            <p:cNvPr id="344" name="Google Shape;344;p4"/>
            <p:cNvSpPr/>
            <p:nvPr/>
          </p:nvSpPr>
          <p:spPr>
            <a:xfrm>
              <a:off x="5644306" y="5555000"/>
              <a:ext cx="1998379" cy="7386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cap="none">
                  <a:solidFill>
                    <a:srgbClr val="953734"/>
                  </a:solidFill>
                  <a:latin typeface="Gill Sans"/>
                  <a:ea typeface="Gill Sans"/>
                  <a:cs typeface="Gill Sans"/>
                  <a:sym typeface="Gill Sans"/>
                </a:rPr>
                <a:t>Why do we see so little math in Pre-K classrooms?</a:t>
              </a:r>
              <a:endParaRPr sz="1400" b="0" cap="none">
                <a:solidFill>
                  <a:srgbClr val="953734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pic>
          <p:nvPicPr>
            <p:cNvPr id="345" name="Google Shape;345;p4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 rot="558274">
              <a:off x="5367630" y="5760768"/>
              <a:ext cx="372273" cy="38479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6" name="Google Shape;346;p4"/>
            <p:cNvSpPr/>
            <p:nvPr/>
          </p:nvSpPr>
          <p:spPr>
            <a:xfrm>
              <a:off x="5773371" y="5165764"/>
              <a:ext cx="1740247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cap="none">
                  <a:solidFill>
                    <a:schemeClr val="dk1"/>
                  </a:solidFill>
                  <a:latin typeface="Caveat"/>
                  <a:ea typeface="Caveat"/>
                  <a:cs typeface="Caveat"/>
                  <a:sym typeface="Caveat"/>
                </a:rPr>
                <a:t>DISCUSSION POINT:</a:t>
              </a:r>
              <a:endParaRPr sz="1400" b="1" cap="none">
                <a:solidFill>
                  <a:schemeClr val="dk1"/>
                </a:solidFill>
                <a:latin typeface="Caveat"/>
                <a:ea typeface="Caveat"/>
                <a:cs typeface="Caveat"/>
                <a:sym typeface="Caveat"/>
              </a:endParaRPr>
            </a:p>
          </p:txBody>
        </p:sp>
      </p:grpSp>
      <p:grpSp>
        <p:nvGrpSpPr>
          <p:cNvPr id="347" name="Google Shape;347;p4"/>
          <p:cNvGrpSpPr/>
          <p:nvPr/>
        </p:nvGrpSpPr>
        <p:grpSpPr>
          <a:xfrm>
            <a:off x="7315645" y="2484035"/>
            <a:ext cx="1554480" cy="2058985"/>
            <a:chOff x="7137141" y="2597049"/>
            <a:chExt cx="1554480" cy="2058985"/>
          </a:xfrm>
        </p:grpSpPr>
        <p:sp>
          <p:nvSpPr>
            <p:cNvPr id="348" name="Google Shape;348;p4"/>
            <p:cNvSpPr/>
            <p:nvPr/>
          </p:nvSpPr>
          <p:spPr>
            <a:xfrm>
              <a:off x="7343165" y="2597049"/>
              <a:ext cx="1059710" cy="560153"/>
            </a:xfrm>
            <a:prstGeom prst="triangle">
              <a:avLst>
                <a:gd name="adj" fmla="val 50000"/>
              </a:avLst>
            </a:prstGeom>
            <a:noFill/>
            <a:ln w="22225" cap="rnd" cmpd="sng">
              <a:solidFill>
                <a:srgbClr val="9389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grpSp>
          <p:nvGrpSpPr>
            <p:cNvPr id="349" name="Google Shape;349;p4"/>
            <p:cNvGrpSpPr/>
            <p:nvPr/>
          </p:nvGrpSpPr>
          <p:grpSpPr>
            <a:xfrm>
              <a:off x="7137141" y="3055596"/>
              <a:ext cx="1554480" cy="1600438"/>
              <a:chOff x="627168" y="4063197"/>
              <a:chExt cx="1554480" cy="1600438"/>
            </a:xfrm>
          </p:grpSpPr>
          <p:sp>
            <p:nvSpPr>
              <p:cNvPr id="350" name="Google Shape;350;p4"/>
              <p:cNvSpPr/>
              <p:nvPr/>
            </p:nvSpPr>
            <p:spPr>
              <a:xfrm>
                <a:off x="664897" y="4080144"/>
                <a:ext cx="1463040" cy="1296477"/>
              </a:xfrm>
              <a:prstGeom prst="rect">
                <a:avLst/>
              </a:prstGeom>
              <a:solidFill>
                <a:srgbClr val="F8D68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chemeClr val="lt1"/>
                  </a:solidFill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  <p:sp>
            <p:nvSpPr>
              <p:cNvPr id="351" name="Google Shape;351;p4"/>
              <p:cNvSpPr/>
              <p:nvPr/>
            </p:nvSpPr>
            <p:spPr>
              <a:xfrm>
                <a:off x="627168" y="4063197"/>
                <a:ext cx="1554480" cy="160043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dirty="0">
                    <a:solidFill>
                      <a:schemeClr val="dk1"/>
                    </a:solidFill>
                    <a:latin typeface="Gill Sans"/>
                    <a:ea typeface="Gill Sans"/>
                    <a:cs typeface="Gill Sans"/>
                    <a:sym typeface="Gill Sans"/>
                  </a:rPr>
                  <a:t>Yet, children were only engaged in Math activities an average of </a:t>
                </a:r>
                <a:endParaRPr sz="1400" dirty="0">
                  <a:solidFill>
                    <a:schemeClr val="dk1"/>
                  </a:solidFill>
                  <a:latin typeface="Gill Sans"/>
                  <a:ea typeface="Gill Sans"/>
                  <a:cs typeface="Gill Sans"/>
                  <a:sym typeface="Gill Sans"/>
                </a:endParaRPr>
              </a:p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dirty="0">
                    <a:solidFill>
                      <a:schemeClr val="dk1"/>
                    </a:solidFill>
                    <a:latin typeface="Gill Sans"/>
                    <a:ea typeface="Gill Sans"/>
                    <a:cs typeface="Gill Sans"/>
                    <a:sym typeface="Gill Sans"/>
                  </a:rPr>
                  <a:t>7 minutes a day</a:t>
                </a:r>
                <a:r>
                  <a:rPr lang="en-US" sz="1400" dirty="0">
                    <a:solidFill>
                      <a:schemeClr val="dk1"/>
                    </a:solidFill>
                    <a:latin typeface="Gill Sans"/>
                    <a:ea typeface="Gill Sans"/>
                    <a:cs typeface="Gill Sans"/>
                    <a:sym typeface="Gill Sans"/>
                  </a:rPr>
                  <a:t>!</a:t>
                </a:r>
                <a:endParaRPr sz="1400" dirty="0">
                  <a:solidFill>
                    <a:schemeClr val="dk1"/>
                  </a:solidFill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  <p:sp>
            <p:nvSpPr>
              <p:cNvPr id="352" name="Google Shape;352;p4"/>
              <p:cNvSpPr/>
              <p:nvPr/>
            </p:nvSpPr>
            <p:spPr>
              <a:xfrm>
                <a:off x="651044" y="4103236"/>
                <a:ext cx="1463040" cy="1250293"/>
              </a:xfrm>
              <a:prstGeom prst="rect">
                <a:avLst/>
              </a:prstGeom>
              <a:noFill/>
              <a:ln w="222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chemeClr val="lt1"/>
                  </a:solidFill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p:grpSp>
        <p:sp>
          <p:nvSpPr>
            <p:cNvPr id="353" name="Google Shape;353;p4"/>
            <p:cNvSpPr/>
            <p:nvPr/>
          </p:nvSpPr>
          <p:spPr>
            <a:xfrm>
              <a:off x="7816554" y="2597558"/>
              <a:ext cx="91440" cy="91440"/>
            </a:xfrm>
            <a:prstGeom prst="ellipse">
              <a:avLst/>
            </a:prstGeom>
            <a:solidFill>
              <a:srgbClr val="A5A5A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354" name="Google Shape;354;p4"/>
          <p:cNvSpPr/>
          <p:nvPr/>
        </p:nvSpPr>
        <p:spPr>
          <a:xfrm>
            <a:off x="801825" y="5777750"/>
            <a:ext cx="1500000" cy="237300"/>
          </a:xfrm>
          <a:prstGeom prst="rect">
            <a:avLst/>
          </a:prstGeom>
          <a:solidFill>
            <a:srgbClr val="D6E3B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" name="Google Shape;355;p4"/>
          <p:cNvSpPr txBox="1"/>
          <p:nvPr/>
        </p:nvSpPr>
        <p:spPr>
          <a:xfrm>
            <a:off x="545422" y="5746321"/>
            <a:ext cx="2032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Involvement in Learning </a:t>
            </a:r>
            <a:r>
              <a:rPr lang="en-US" sz="12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(1-5 scale)</a:t>
            </a:r>
            <a:endParaRPr sz="12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grpSp>
        <p:nvGrpSpPr>
          <p:cNvPr id="356" name="Google Shape;356;p4"/>
          <p:cNvGrpSpPr/>
          <p:nvPr/>
        </p:nvGrpSpPr>
        <p:grpSpPr>
          <a:xfrm>
            <a:off x="2672062" y="2662257"/>
            <a:ext cx="2057400" cy="3429000"/>
            <a:chOff x="-2326801" y="2662257"/>
            <a:chExt cx="2057400" cy="3429000"/>
          </a:xfrm>
        </p:grpSpPr>
        <p:graphicFrame>
          <p:nvGraphicFramePr>
            <p:cNvPr id="357" name="Google Shape;357;p4"/>
            <p:cNvGraphicFramePr/>
            <p:nvPr/>
          </p:nvGraphicFramePr>
          <p:xfrm>
            <a:off x="-2326801" y="2662257"/>
            <a:ext cx="2057400" cy="34290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  <p:sp>
          <p:nvSpPr>
            <p:cNvPr id="358" name="Google Shape;358;p4"/>
            <p:cNvSpPr/>
            <p:nvPr/>
          </p:nvSpPr>
          <p:spPr>
            <a:xfrm>
              <a:off x="-2009300" y="5810900"/>
              <a:ext cx="1273500" cy="237300"/>
            </a:xfrm>
            <a:prstGeom prst="rect">
              <a:avLst/>
            </a:prstGeom>
            <a:solidFill>
              <a:srgbClr val="CCC1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9" name="Google Shape;359;p4"/>
          <p:cNvSpPr txBox="1"/>
          <p:nvPr/>
        </p:nvSpPr>
        <p:spPr>
          <a:xfrm>
            <a:off x="2580271" y="5734505"/>
            <a:ext cx="2214363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% Sequential Learning Activities</a:t>
            </a:r>
            <a:endParaRPr sz="1200" b="1" dirty="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grpSp>
        <p:nvGrpSpPr>
          <p:cNvPr id="360" name="Google Shape;360;p4"/>
          <p:cNvGrpSpPr/>
          <p:nvPr/>
        </p:nvGrpSpPr>
        <p:grpSpPr>
          <a:xfrm>
            <a:off x="5787025" y="2992888"/>
            <a:ext cx="1819190" cy="461700"/>
            <a:chOff x="9980425" y="998288"/>
            <a:chExt cx="1819190" cy="461700"/>
          </a:xfrm>
        </p:grpSpPr>
        <p:sp>
          <p:nvSpPr>
            <p:cNvPr id="361" name="Google Shape;361;p4"/>
            <p:cNvSpPr/>
            <p:nvPr/>
          </p:nvSpPr>
          <p:spPr>
            <a:xfrm>
              <a:off x="9980425" y="998288"/>
              <a:ext cx="1443300" cy="461700"/>
            </a:xfrm>
            <a:prstGeom prst="roundRect">
              <a:avLst>
                <a:gd name="adj" fmla="val 16667"/>
              </a:avLst>
            </a:prstGeom>
            <a:solidFill>
              <a:srgbClr val="CCC1DA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62" name="Google Shape;362;p4"/>
            <p:cNvGrpSpPr/>
            <p:nvPr/>
          </p:nvGrpSpPr>
          <p:grpSpPr>
            <a:xfrm>
              <a:off x="10056615" y="1011476"/>
              <a:ext cx="1743000" cy="435300"/>
              <a:chOff x="9914390" y="3410501"/>
              <a:chExt cx="1743000" cy="435300"/>
            </a:xfrm>
          </p:grpSpPr>
          <p:grpSp>
            <p:nvGrpSpPr>
              <p:cNvPr id="363" name="Google Shape;363;p4"/>
              <p:cNvGrpSpPr/>
              <p:nvPr/>
            </p:nvGrpSpPr>
            <p:grpSpPr>
              <a:xfrm>
                <a:off x="9914390" y="3442169"/>
                <a:ext cx="171450" cy="371967"/>
                <a:chOff x="23912571" y="3154293"/>
                <a:chExt cx="228600" cy="490981"/>
              </a:xfrm>
            </p:grpSpPr>
            <p:sp>
              <p:nvSpPr>
                <p:cNvPr id="364" name="Google Shape;364;p4"/>
                <p:cNvSpPr/>
                <p:nvPr/>
              </p:nvSpPr>
              <p:spPr>
                <a:xfrm>
                  <a:off x="23912571" y="3154293"/>
                  <a:ext cx="228600" cy="228600"/>
                </a:xfrm>
                <a:prstGeom prst="ellipse">
                  <a:avLst/>
                </a:prstGeom>
                <a:solidFill>
                  <a:srgbClr val="92CCDC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>
                    <a:solidFill>
                      <a:schemeClr val="lt1"/>
                    </a:solidFill>
                    <a:latin typeface="Gill Sans"/>
                    <a:ea typeface="Gill Sans"/>
                    <a:cs typeface="Gill Sans"/>
                    <a:sym typeface="Gill Sans"/>
                  </a:endParaRPr>
                </a:p>
              </p:txBody>
            </p:sp>
            <p:sp>
              <p:nvSpPr>
                <p:cNvPr id="365" name="Google Shape;365;p4"/>
                <p:cNvSpPr/>
                <p:nvPr/>
              </p:nvSpPr>
              <p:spPr>
                <a:xfrm>
                  <a:off x="23912571" y="3416674"/>
                  <a:ext cx="228600" cy="228600"/>
                </a:xfrm>
                <a:prstGeom prst="ellipse">
                  <a:avLst/>
                </a:prstGeom>
                <a:solidFill>
                  <a:srgbClr val="F6D180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>
                    <a:solidFill>
                      <a:schemeClr val="lt1"/>
                    </a:solidFill>
                    <a:latin typeface="Gill Sans"/>
                    <a:ea typeface="Gill Sans"/>
                    <a:cs typeface="Gill Sans"/>
                    <a:sym typeface="Gill Sans"/>
                  </a:endParaRPr>
                </a:p>
              </p:txBody>
            </p:sp>
          </p:grpSp>
          <p:sp>
            <p:nvSpPr>
              <p:cNvPr id="366" name="Google Shape;366;p4"/>
              <p:cNvSpPr/>
              <p:nvPr/>
            </p:nvSpPr>
            <p:spPr>
              <a:xfrm>
                <a:off x="10066790" y="3410501"/>
                <a:ext cx="1590600" cy="435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100">
                    <a:solidFill>
                      <a:srgbClr val="000000"/>
                    </a:solidFill>
                    <a:latin typeface="Gill Sans"/>
                    <a:ea typeface="Gill Sans"/>
                    <a:cs typeface="Gill Sans"/>
                    <a:sym typeface="Gill Sans"/>
                  </a:rPr>
                  <a:t>Math Activity</a:t>
                </a:r>
                <a:endParaRPr/>
              </a:p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100">
                    <a:solidFill>
                      <a:srgbClr val="000000"/>
                    </a:solidFill>
                    <a:latin typeface="Gill Sans"/>
                    <a:ea typeface="Gill Sans"/>
                    <a:cs typeface="Gill Sans"/>
                    <a:sym typeface="Gill Sans"/>
                  </a:rPr>
                  <a:t>Non-Math Activity</a:t>
                </a:r>
                <a:endParaRPr/>
              </a:p>
            </p:txBody>
          </p:sp>
        </p:grpSp>
      </p:grpSp>
      <p:graphicFrame>
        <p:nvGraphicFramePr>
          <p:cNvPr id="368" name="Google Shape;368;p4"/>
          <p:cNvGraphicFramePr/>
          <p:nvPr>
            <p:extLst>
              <p:ext uri="{D42A27DB-BD31-4B8C-83A1-F6EECF244321}">
                <p14:modId xmlns:p14="http://schemas.microsoft.com/office/powerpoint/2010/main" val="823671388"/>
              </p:ext>
            </p:extLst>
          </p:nvPr>
        </p:nvGraphicFramePr>
        <p:xfrm>
          <a:off x="4647672" y="3221312"/>
          <a:ext cx="2149800" cy="31053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pSp>
        <p:nvGrpSpPr>
          <p:cNvPr id="369" name="Google Shape;369;p4"/>
          <p:cNvGrpSpPr/>
          <p:nvPr/>
        </p:nvGrpSpPr>
        <p:grpSpPr>
          <a:xfrm>
            <a:off x="3817675" y="2992888"/>
            <a:ext cx="1819190" cy="461700"/>
            <a:chOff x="9980425" y="998288"/>
            <a:chExt cx="1819190" cy="461700"/>
          </a:xfrm>
        </p:grpSpPr>
        <p:sp>
          <p:nvSpPr>
            <p:cNvPr id="370" name="Google Shape;370;p4"/>
            <p:cNvSpPr/>
            <p:nvPr/>
          </p:nvSpPr>
          <p:spPr>
            <a:xfrm>
              <a:off x="9980425" y="998288"/>
              <a:ext cx="1443300" cy="461700"/>
            </a:xfrm>
            <a:prstGeom prst="roundRect">
              <a:avLst>
                <a:gd name="adj" fmla="val 16667"/>
              </a:avLst>
            </a:prstGeom>
            <a:solidFill>
              <a:srgbClr val="C2D59B">
                <a:alpha val="97650"/>
              </a:srgbClr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1" name="Google Shape;371;p4"/>
            <p:cNvGrpSpPr/>
            <p:nvPr/>
          </p:nvGrpSpPr>
          <p:grpSpPr>
            <a:xfrm>
              <a:off x="10056615" y="1011476"/>
              <a:ext cx="1743000" cy="435300"/>
              <a:chOff x="9914390" y="3410501"/>
              <a:chExt cx="1743000" cy="435300"/>
            </a:xfrm>
          </p:grpSpPr>
          <p:grpSp>
            <p:nvGrpSpPr>
              <p:cNvPr id="372" name="Google Shape;372;p4"/>
              <p:cNvGrpSpPr/>
              <p:nvPr/>
            </p:nvGrpSpPr>
            <p:grpSpPr>
              <a:xfrm>
                <a:off x="9914390" y="3442169"/>
                <a:ext cx="171450" cy="371967"/>
                <a:chOff x="23912571" y="3154293"/>
                <a:chExt cx="228600" cy="490981"/>
              </a:xfrm>
            </p:grpSpPr>
            <p:sp>
              <p:nvSpPr>
                <p:cNvPr id="373" name="Google Shape;373;p4"/>
                <p:cNvSpPr/>
                <p:nvPr/>
              </p:nvSpPr>
              <p:spPr>
                <a:xfrm>
                  <a:off x="23912571" y="3154293"/>
                  <a:ext cx="228600" cy="228600"/>
                </a:xfrm>
                <a:prstGeom prst="ellipse">
                  <a:avLst/>
                </a:prstGeom>
                <a:solidFill>
                  <a:srgbClr val="92CCDC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>
                    <a:solidFill>
                      <a:schemeClr val="lt1"/>
                    </a:solidFill>
                    <a:latin typeface="Gill Sans"/>
                    <a:ea typeface="Gill Sans"/>
                    <a:cs typeface="Gill Sans"/>
                    <a:sym typeface="Gill Sans"/>
                  </a:endParaRPr>
                </a:p>
              </p:txBody>
            </p:sp>
            <p:sp>
              <p:nvSpPr>
                <p:cNvPr id="374" name="Google Shape;374;p4"/>
                <p:cNvSpPr/>
                <p:nvPr/>
              </p:nvSpPr>
              <p:spPr>
                <a:xfrm>
                  <a:off x="23912571" y="3416674"/>
                  <a:ext cx="228600" cy="228600"/>
                </a:xfrm>
                <a:prstGeom prst="ellipse">
                  <a:avLst/>
                </a:prstGeom>
                <a:solidFill>
                  <a:srgbClr val="F6D180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>
                    <a:solidFill>
                      <a:schemeClr val="lt1"/>
                    </a:solidFill>
                    <a:latin typeface="Gill Sans"/>
                    <a:ea typeface="Gill Sans"/>
                    <a:cs typeface="Gill Sans"/>
                    <a:sym typeface="Gill Sans"/>
                  </a:endParaRPr>
                </a:p>
              </p:txBody>
            </p:sp>
          </p:grpSp>
          <p:sp>
            <p:nvSpPr>
              <p:cNvPr id="375" name="Google Shape;375;p4"/>
              <p:cNvSpPr/>
              <p:nvPr/>
            </p:nvSpPr>
            <p:spPr>
              <a:xfrm>
                <a:off x="10066790" y="3410501"/>
                <a:ext cx="1590600" cy="435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100">
                    <a:solidFill>
                      <a:srgbClr val="000000"/>
                    </a:solidFill>
                    <a:latin typeface="Gill Sans"/>
                    <a:ea typeface="Gill Sans"/>
                    <a:cs typeface="Gill Sans"/>
                    <a:sym typeface="Gill Sans"/>
                  </a:rPr>
                  <a:t>Math Activity</a:t>
                </a:r>
                <a:endParaRPr/>
              </a:p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100">
                    <a:solidFill>
                      <a:srgbClr val="000000"/>
                    </a:solidFill>
                    <a:latin typeface="Gill Sans"/>
                    <a:ea typeface="Gill Sans"/>
                    <a:cs typeface="Gill Sans"/>
                    <a:sym typeface="Gill Sans"/>
                  </a:rPr>
                  <a:t>Non-Math Activity</a:t>
                </a:r>
                <a:endParaRPr/>
              </a:p>
            </p:txBody>
          </p:sp>
        </p:grpSp>
      </p:grpSp>
      <p:grpSp>
        <p:nvGrpSpPr>
          <p:cNvPr id="376" name="Google Shape;376;p4"/>
          <p:cNvGrpSpPr/>
          <p:nvPr/>
        </p:nvGrpSpPr>
        <p:grpSpPr>
          <a:xfrm>
            <a:off x="1582700" y="2966713"/>
            <a:ext cx="1819190" cy="461700"/>
            <a:chOff x="9980425" y="998288"/>
            <a:chExt cx="1819190" cy="461700"/>
          </a:xfrm>
        </p:grpSpPr>
        <p:sp>
          <p:nvSpPr>
            <p:cNvPr id="377" name="Google Shape;377;p4"/>
            <p:cNvSpPr/>
            <p:nvPr/>
          </p:nvSpPr>
          <p:spPr>
            <a:xfrm>
              <a:off x="9980425" y="998288"/>
              <a:ext cx="1443300" cy="461700"/>
            </a:xfrm>
            <a:prstGeom prst="roundRect">
              <a:avLst>
                <a:gd name="adj" fmla="val 16667"/>
              </a:avLst>
            </a:prstGeom>
            <a:solidFill>
              <a:srgbClr val="F2DADA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8" name="Google Shape;378;p4"/>
            <p:cNvGrpSpPr/>
            <p:nvPr/>
          </p:nvGrpSpPr>
          <p:grpSpPr>
            <a:xfrm>
              <a:off x="10056615" y="1011476"/>
              <a:ext cx="1743000" cy="435300"/>
              <a:chOff x="9914390" y="3410501"/>
              <a:chExt cx="1743000" cy="435300"/>
            </a:xfrm>
          </p:grpSpPr>
          <p:grpSp>
            <p:nvGrpSpPr>
              <p:cNvPr id="379" name="Google Shape;379;p4"/>
              <p:cNvGrpSpPr/>
              <p:nvPr/>
            </p:nvGrpSpPr>
            <p:grpSpPr>
              <a:xfrm>
                <a:off x="9914390" y="3442169"/>
                <a:ext cx="171450" cy="371967"/>
                <a:chOff x="23912571" y="3154293"/>
                <a:chExt cx="228600" cy="490981"/>
              </a:xfrm>
            </p:grpSpPr>
            <p:sp>
              <p:nvSpPr>
                <p:cNvPr id="380" name="Google Shape;380;p4"/>
                <p:cNvSpPr/>
                <p:nvPr/>
              </p:nvSpPr>
              <p:spPr>
                <a:xfrm>
                  <a:off x="23912571" y="3154293"/>
                  <a:ext cx="228600" cy="228600"/>
                </a:xfrm>
                <a:prstGeom prst="ellipse">
                  <a:avLst/>
                </a:prstGeom>
                <a:solidFill>
                  <a:srgbClr val="92CCDC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>
                    <a:solidFill>
                      <a:schemeClr val="lt1"/>
                    </a:solidFill>
                    <a:latin typeface="Gill Sans"/>
                    <a:ea typeface="Gill Sans"/>
                    <a:cs typeface="Gill Sans"/>
                    <a:sym typeface="Gill Sans"/>
                  </a:endParaRPr>
                </a:p>
              </p:txBody>
            </p:sp>
            <p:sp>
              <p:nvSpPr>
                <p:cNvPr id="381" name="Google Shape;381;p4"/>
                <p:cNvSpPr/>
                <p:nvPr/>
              </p:nvSpPr>
              <p:spPr>
                <a:xfrm>
                  <a:off x="23912571" y="3416674"/>
                  <a:ext cx="228600" cy="228600"/>
                </a:xfrm>
                <a:prstGeom prst="ellipse">
                  <a:avLst/>
                </a:prstGeom>
                <a:solidFill>
                  <a:srgbClr val="F6D180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>
                    <a:solidFill>
                      <a:schemeClr val="lt1"/>
                    </a:solidFill>
                    <a:latin typeface="Gill Sans"/>
                    <a:ea typeface="Gill Sans"/>
                    <a:cs typeface="Gill Sans"/>
                    <a:sym typeface="Gill Sans"/>
                  </a:endParaRPr>
                </a:p>
              </p:txBody>
            </p:sp>
          </p:grpSp>
          <p:sp>
            <p:nvSpPr>
              <p:cNvPr id="382" name="Google Shape;382;p4"/>
              <p:cNvSpPr/>
              <p:nvPr/>
            </p:nvSpPr>
            <p:spPr>
              <a:xfrm>
                <a:off x="10066790" y="3410501"/>
                <a:ext cx="1590600" cy="435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100">
                    <a:solidFill>
                      <a:srgbClr val="000000"/>
                    </a:solidFill>
                    <a:latin typeface="Gill Sans"/>
                    <a:ea typeface="Gill Sans"/>
                    <a:cs typeface="Gill Sans"/>
                    <a:sym typeface="Gill Sans"/>
                  </a:rPr>
                  <a:t>Math Activity</a:t>
                </a:r>
                <a:endParaRPr/>
              </a:p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100">
                    <a:solidFill>
                      <a:srgbClr val="000000"/>
                    </a:solidFill>
                    <a:latin typeface="Gill Sans"/>
                    <a:ea typeface="Gill Sans"/>
                    <a:cs typeface="Gill Sans"/>
                    <a:sym typeface="Gill Sans"/>
                  </a:rPr>
                  <a:t>Non-Math Activity</a:t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5"/>
          <p:cNvSpPr txBox="1">
            <a:spLocks noGrp="1"/>
          </p:cNvSpPr>
          <p:nvPr>
            <p:ph type="title"/>
          </p:nvPr>
        </p:nvSpPr>
        <p:spPr>
          <a:xfrm>
            <a:off x="581192" y="687474"/>
            <a:ext cx="7989752" cy="1083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</a:pPr>
            <a:r>
              <a:rPr lang="en-US"/>
              <a:t>STRATEGIES FOR PROVIDING MATH OPPORTUNITIES</a:t>
            </a:r>
            <a:endParaRPr/>
          </a:p>
        </p:txBody>
      </p:sp>
      <p:sp>
        <p:nvSpPr>
          <p:cNvPr id="388" name="Google Shape;388;p5"/>
          <p:cNvSpPr txBox="1">
            <a:spLocks noGrp="1"/>
          </p:cNvSpPr>
          <p:nvPr>
            <p:ph type="body" idx="1"/>
          </p:nvPr>
        </p:nvSpPr>
        <p:spPr>
          <a:xfrm>
            <a:off x="581192" y="2085127"/>
            <a:ext cx="7989752" cy="38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656"/>
              <a:buNone/>
            </a:pPr>
            <a:r>
              <a:rPr lang="en-US">
                <a:solidFill>
                  <a:schemeClr val="dk1"/>
                </a:solidFill>
              </a:rPr>
              <a:t>The Pre-K classroom offers opportunities to take advantage of children’s natural curiosity to develop mathematical concepts and understanding. This involves…</a:t>
            </a:r>
            <a:endParaRPr/>
          </a:p>
          <a:p>
            <a:pPr marL="342900" lvl="0" indent="-342900" algn="l" rtl="0">
              <a:spcBef>
                <a:spcPts val="960"/>
              </a:spcBef>
              <a:spcAft>
                <a:spcPts val="0"/>
              </a:spcAft>
              <a:buSzPts val="1656"/>
              <a:buFont typeface="Gill Sans"/>
              <a:buAutoNum type="arabicPeriod"/>
            </a:pPr>
            <a:r>
              <a:rPr lang="en-US" b="1">
                <a:solidFill>
                  <a:schemeClr val="accent1"/>
                </a:solidFill>
              </a:rPr>
              <a:t>Understanding key math concepts for early childhood</a:t>
            </a:r>
            <a:endParaRPr/>
          </a:p>
          <a:p>
            <a:pPr marL="342900" lvl="0" indent="-342900" algn="l" rtl="0">
              <a:spcBef>
                <a:spcPts val="960"/>
              </a:spcBef>
              <a:spcAft>
                <a:spcPts val="0"/>
              </a:spcAft>
              <a:buSzPts val="1656"/>
              <a:buFont typeface="Gill Sans"/>
              <a:buAutoNum type="arabicPeriod"/>
            </a:pPr>
            <a:r>
              <a:rPr lang="en-US" b="1">
                <a:solidFill>
                  <a:schemeClr val="accent1"/>
                </a:solidFill>
              </a:rPr>
              <a:t>Intentionally planning for math on a daily basis</a:t>
            </a:r>
            <a:endParaRPr/>
          </a:p>
          <a:p>
            <a:pPr marL="342900" lvl="0" indent="-342900" algn="l" rtl="0">
              <a:spcBef>
                <a:spcPts val="960"/>
              </a:spcBef>
              <a:spcAft>
                <a:spcPts val="0"/>
              </a:spcAft>
              <a:buSzPts val="1656"/>
              <a:buFont typeface="Gill Sans"/>
              <a:buAutoNum type="arabicPeriod"/>
            </a:pPr>
            <a:r>
              <a:rPr lang="en-US" b="1">
                <a:solidFill>
                  <a:schemeClr val="accent1"/>
                </a:solidFill>
              </a:rPr>
              <a:t>Using manipulatives and hands-on activities to explore and extend children’s math thinking</a:t>
            </a:r>
            <a:endParaRPr/>
          </a:p>
          <a:p>
            <a:pPr marL="342900" lvl="0" indent="-342900" algn="l" rtl="0">
              <a:spcBef>
                <a:spcPts val="960"/>
              </a:spcBef>
              <a:spcAft>
                <a:spcPts val="0"/>
              </a:spcAft>
              <a:buSzPts val="1656"/>
              <a:buFont typeface="Gill Sans"/>
              <a:buAutoNum type="arabicPeriod"/>
            </a:pPr>
            <a:r>
              <a:rPr lang="en-US" b="1">
                <a:solidFill>
                  <a:schemeClr val="accent1"/>
                </a:solidFill>
              </a:rPr>
              <a:t>Embracing unexpected opportunities for math exploration</a:t>
            </a:r>
            <a:endParaRPr/>
          </a:p>
        </p:txBody>
      </p:sp>
      <p:grpSp>
        <p:nvGrpSpPr>
          <p:cNvPr id="389" name="Google Shape;389;p5"/>
          <p:cNvGrpSpPr/>
          <p:nvPr/>
        </p:nvGrpSpPr>
        <p:grpSpPr>
          <a:xfrm>
            <a:off x="4294970" y="4901048"/>
            <a:ext cx="4017757" cy="999016"/>
            <a:chOff x="5336890" y="5165764"/>
            <a:chExt cx="2532884" cy="999016"/>
          </a:xfrm>
        </p:grpSpPr>
        <p:sp>
          <p:nvSpPr>
            <p:cNvPr id="390" name="Google Shape;390;p5"/>
            <p:cNvSpPr/>
            <p:nvPr/>
          </p:nvSpPr>
          <p:spPr>
            <a:xfrm>
              <a:off x="5644306" y="5555000"/>
              <a:ext cx="2225468" cy="5847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rgbClr val="953734"/>
                  </a:solidFill>
                  <a:latin typeface="Gill Sans"/>
                  <a:ea typeface="Gill Sans"/>
                  <a:cs typeface="Gill Sans"/>
                  <a:sym typeface="Gill Sans"/>
                </a:rPr>
                <a:t>Are there some math skills that you are more comfortable teaching than others?</a:t>
              </a:r>
              <a:endParaRPr/>
            </a:p>
          </p:txBody>
        </p:sp>
        <p:pic>
          <p:nvPicPr>
            <p:cNvPr id="391" name="Google Shape;391;p5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rot="558274">
              <a:off x="5380338" y="5586501"/>
              <a:ext cx="274372" cy="5597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2" name="Google Shape;392;p5"/>
            <p:cNvSpPr/>
            <p:nvPr/>
          </p:nvSpPr>
          <p:spPr>
            <a:xfrm>
              <a:off x="5773371" y="5165764"/>
              <a:ext cx="1740247" cy="338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 cap="none">
                  <a:solidFill>
                    <a:schemeClr val="dk1"/>
                  </a:solidFill>
                  <a:latin typeface="Caveat"/>
                  <a:ea typeface="Caveat"/>
                  <a:cs typeface="Caveat"/>
                  <a:sym typeface="Caveat"/>
                </a:rPr>
                <a:t>DISCUSSION POINT:</a:t>
              </a:r>
              <a:endParaRPr sz="1600" b="1" cap="none">
                <a:solidFill>
                  <a:schemeClr val="dk1"/>
                </a:solidFill>
                <a:latin typeface="Caveat"/>
                <a:ea typeface="Caveat"/>
                <a:cs typeface="Caveat"/>
                <a:sym typeface="Caveat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8" name="Google Shape;398;p6" descr="Plastic building blocks, toys Free Photo"/>
          <p:cNvPicPr preferRelativeResize="0"/>
          <p:nvPr/>
        </p:nvPicPr>
        <p:blipFill rotWithShape="1">
          <a:blip r:embed="rId3">
            <a:alphaModFix/>
          </a:blip>
          <a:srcRect l="7846" t="22770" r="30243" b="13041"/>
          <a:stretch/>
        </p:blipFill>
        <p:spPr>
          <a:xfrm>
            <a:off x="2205869" y="4052985"/>
            <a:ext cx="1485264" cy="2311070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p6"/>
          <p:cNvSpPr txBox="1">
            <a:spLocks noGrp="1"/>
          </p:cNvSpPr>
          <p:nvPr>
            <p:ph type="title"/>
          </p:nvPr>
        </p:nvSpPr>
        <p:spPr>
          <a:xfrm>
            <a:off x="581192" y="687474"/>
            <a:ext cx="7989752" cy="1083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</a:pPr>
            <a:r>
              <a:rPr lang="en-US"/>
              <a:t>1. KEY EARLY MATH CONCEPTS:</a:t>
            </a:r>
            <a:br>
              <a:rPr lang="en-US"/>
            </a:br>
            <a:r>
              <a:rPr lang="en-US"/>
              <a:t>MORE THAN COUNTING TO 10 (OR EVEN 100)!</a:t>
            </a:r>
            <a:endParaRPr/>
          </a:p>
        </p:txBody>
      </p:sp>
      <p:grpSp>
        <p:nvGrpSpPr>
          <p:cNvPr id="400" name="Google Shape;400;p6"/>
          <p:cNvGrpSpPr/>
          <p:nvPr/>
        </p:nvGrpSpPr>
        <p:grpSpPr>
          <a:xfrm>
            <a:off x="6960081" y="4711054"/>
            <a:ext cx="1609736" cy="1289204"/>
            <a:chOff x="2597212" y="3884094"/>
            <a:chExt cx="1609736" cy="1289204"/>
          </a:xfrm>
        </p:grpSpPr>
        <p:sp>
          <p:nvSpPr>
            <p:cNvPr id="401" name="Google Shape;401;p6"/>
            <p:cNvSpPr/>
            <p:nvPr/>
          </p:nvSpPr>
          <p:spPr>
            <a:xfrm>
              <a:off x="2597212" y="4650118"/>
              <a:ext cx="1609736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 dirty="0">
                  <a:solidFill>
                    <a:srgbClr val="7030A0"/>
                  </a:solidFill>
                  <a:latin typeface="Gill Sans"/>
                  <a:ea typeface="Gill Sans"/>
                  <a:cs typeface="Gill Sans"/>
                  <a:sym typeface="Gill Sans"/>
                </a:rPr>
                <a:t>Geometry &amp; </a:t>
              </a:r>
              <a:endParaRPr dirty="0"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 dirty="0">
                  <a:solidFill>
                    <a:srgbClr val="7030A0"/>
                  </a:solidFill>
                  <a:latin typeface="Gill Sans"/>
                  <a:ea typeface="Gill Sans"/>
                  <a:cs typeface="Gill Sans"/>
                  <a:sym typeface="Gill Sans"/>
                </a:rPr>
                <a:t>Spatial Sense</a:t>
              </a:r>
              <a:endParaRPr b="1" dirty="0">
                <a:solidFill>
                  <a:srgbClr val="7030A0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402" name="Google Shape;402;p6"/>
            <p:cNvSpPr/>
            <p:nvPr/>
          </p:nvSpPr>
          <p:spPr>
            <a:xfrm>
              <a:off x="2671242" y="3884094"/>
              <a:ext cx="1330669" cy="826252"/>
            </a:xfrm>
            <a:custGeom>
              <a:avLst/>
              <a:gdLst/>
              <a:ahLst/>
              <a:cxnLst/>
              <a:rect l="l" t="t" r="r" b="b"/>
              <a:pathLst>
                <a:path w="1021442" h="3560064" extrusionOk="0">
                  <a:moveTo>
                    <a:pt x="0" y="0"/>
                  </a:moveTo>
                  <a:lnTo>
                    <a:pt x="1021442" y="0"/>
                  </a:lnTo>
                  <a:lnTo>
                    <a:pt x="1021442" y="3560064"/>
                  </a:lnTo>
                  <a:lnTo>
                    <a:pt x="0" y="3560064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30475" tIns="30475" rIns="30475" bIns="30475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rgbClr val="7030A0"/>
                  </a:solidFill>
                  <a:latin typeface="Gill Sans"/>
                  <a:ea typeface="Gill Sans"/>
                  <a:cs typeface="Gill Sans"/>
                  <a:sym typeface="Gill Sans"/>
                </a:rPr>
                <a:t>Shape &amp; Space</a:t>
              </a:r>
              <a:endParaRPr sz="1400">
                <a:solidFill>
                  <a:srgbClr val="7030A0"/>
                </a:solidFill>
                <a:latin typeface="Gill Sans"/>
                <a:ea typeface="Gill Sans"/>
                <a:cs typeface="Gill Sans"/>
                <a:sym typeface="Gill Sans"/>
              </a:endParaRPr>
            </a:p>
            <a:p>
              <a:pPr marL="0" marR="0" lvl="0" indent="0" algn="ctr" rtl="0">
                <a:lnSpc>
                  <a:spcPct val="90000"/>
                </a:lnSpc>
                <a:spcBef>
                  <a:spcPts val="49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rgbClr val="7030A0"/>
                  </a:solidFill>
                  <a:latin typeface="Gill Sans"/>
                  <a:ea typeface="Gill Sans"/>
                  <a:cs typeface="Gill Sans"/>
                  <a:sym typeface="Gill Sans"/>
                </a:rPr>
                <a:t>Transformations</a:t>
              </a:r>
              <a:endParaRPr sz="1400">
                <a:solidFill>
                  <a:srgbClr val="7030A0"/>
                </a:solidFill>
                <a:latin typeface="Gill Sans"/>
                <a:ea typeface="Gill Sans"/>
                <a:cs typeface="Gill Sans"/>
                <a:sym typeface="Gill Sans"/>
              </a:endParaRPr>
            </a:p>
            <a:p>
              <a:pPr marL="0" marR="0" lvl="0" indent="0" algn="ctr" rtl="0">
                <a:lnSpc>
                  <a:spcPct val="90000"/>
                </a:lnSpc>
                <a:spcBef>
                  <a:spcPts val="49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rgbClr val="7030A0"/>
                  </a:solidFill>
                  <a:latin typeface="Gill Sans"/>
                  <a:ea typeface="Gill Sans"/>
                  <a:cs typeface="Gill Sans"/>
                  <a:sym typeface="Gill Sans"/>
                </a:rPr>
                <a:t>Visualization</a:t>
              </a:r>
              <a:endParaRPr sz="1400">
                <a:solidFill>
                  <a:srgbClr val="7030A0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grpSp>
        <p:nvGrpSpPr>
          <p:cNvPr id="403" name="Google Shape;403;p6"/>
          <p:cNvGrpSpPr/>
          <p:nvPr/>
        </p:nvGrpSpPr>
        <p:grpSpPr>
          <a:xfrm>
            <a:off x="7026690" y="1868919"/>
            <a:ext cx="1618200" cy="1318571"/>
            <a:chOff x="3177927" y="2147210"/>
            <a:chExt cx="1618200" cy="1318571"/>
          </a:xfrm>
        </p:grpSpPr>
        <p:sp>
          <p:nvSpPr>
            <p:cNvPr id="404" name="Google Shape;404;p6"/>
            <p:cNvSpPr/>
            <p:nvPr/>
          </p:nvSpPr>
          <p:spPr>
            <a:xfrm>
              <a:off x="3323787" y="2700416"/>
              <a:ext cx="1419804" cy="765365"/>
            </a:xfrm>
            <a:custGeom>
              <a:avLst/>
              <a:gdLst/>
              <a:ahLst/>
              <a:cxnLst/>
              <a:rect l="l" t="t" r="r" b="b"/>
              <a:pathLst>
                <a:path w="1021442" h="2014118" extrusionOk="0">
                  <a:moveTo>
                    <a:pt x="0" y="0"/>
                  </a:moveTo>
                  <a:lnTo>
                    <a:pt x="1021442" y="0"/>
                  </a:lnTo>
                  <a:lnTo>
                    <a:pt x="1021442" y="2014118"/>
                  </a:lnTo>
                  <a:lnTo>
                    <a:pt x="0" y="2014118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30475" tIns="30475" rIns="30475" bIns="30475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rgbClr val="538CD5"/>
                  </a:solidFill>
                  <a:latin typeface="Gill Sans"/>
                  <a:ea typeface="Gill Sans"/>
                  <a:cs typeface="Gill Sans"/>
                  <a:sym typeface="Gill Sans"/>
                </a:rPr>
                <a:t>Sorting/Classifying</a:t>
              </a:r>
              <a:endParaRPr sz="1400">
                <a:solidFill>
                  <a:srgbClr val="538CD5"/>
                </a:solidFill>
                <a:latin typeface="Gill Sans"/>
                <a:ea typeface="Gill Sans"/>
                <a:cs typeface="Gill Sans"/>
                <a:sym typeface="Gill Sans"/>
              </a:endParaRPr>
            </a:p>
            <a:p>
              <a:pPr marL="0" marR="0" lvl="0" indent="0" algn="l" rtl="0">
                <a:lnSpc>
                  <a:spcPct val="90000"/>
                </a:lnSpc>
                <a:spcBef>
                  <a:spcPts val="49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rgbClr val="538CD5"/>
                  </a:solidFill>
                  <a:latin typeface="Gill Sans"/>
                  <a:ea typeface="Gill Sans"/>
                  <a:cs typeface="Gill Sans"/>
                  <a:sym typeface="Gill Sans"/>
                </a:rPr>
                <a:t>Representing Data</a:t>
              </a:r>
              <a:endParaRPr sz="1400">
                <a:solidFill>
                  <a:srgbClr val="538CD5"/>
                </a:solidFill>
                <a:latin typeface="Gill Sans"/>
                <a:ea typeface="Gill Sans"/>
                <a:cs typeface="Gill Sans"/>
                <a:sym typeface="Gill Sans"/>
              </a:endParaRPr>
            </a:p>
            <a:p>
              <a:pPr marL="0" marR="0" lvl="0" indent="0" algn="l" rtl="0">
                <a:lnSpc>
                  <a:spcPct val="90000"/>
                </a:lnSpc>
                <a:spcBef>
                  <a:spcPts val="49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rgbClr val="538CD5"/>
                  </a:solidFill>
                  <a:latin typeface="Gill Sans"/>
                  <a:ea typeface="Gill Sans"/>
                  <a:cs typeface="Gill Sans"/>
                  <a:sym typeface="Gill Sans"/>
                </a:rPr>
                <a:t>Describing Data</a:t>
              </a:r>
              <a:endParaRPr sz="1400">
                <a:solidFill>
                  <a:srgbClr val="538CD5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405" name="Google Shape;405;p6"/>
            <p:cNvSpPr/>
            <p:nvPr/>
          </p:nvSpPr>
          <p:spPr>
            <a:xfrm>
              <a:off x="3177927" y="2147210"/>
              <a:ext cx="16182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rgbClr val="538CD5"/>
                  </a:solidFill>
                  <a:latin typeface="Gill Sans"/>
                  <a:ea typeface="Gill Sans"/>
                  <a:cs typeface="Gill Sans"/>
                  <a:sym typeface="Gill Sans"/>
                </a:rPr>
                <a:t>Data Analysis</a:t>
              </a:r>
              <a:endParaRPr sz="1800" b="1">
                <a:solidFill>
                  <a:srgbClr val="538CD5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grpSp>
        <p:nvGrpSpPr>
          <p:cNvPr id="406" name="Google Shape;406;p6"/>
          <p:cNvGrpSpPr/>
          <p:nvPr/>
        </p:nvGrpSpPr>
        <p:grpSpPr>
          <a:xfrm>
            <a:off x="64163" y="1742568"/>
            <a:ext cx="4251512" cy="1822061"/>
            <a:chOff x="64163" y="1742568"/>
            <a:chExt cx="4251512" cy="1822061"/>
          </a:xfrm>
        </p:grpSpPr>
        <p:grpSp>
          <p:nvGrpSpPr>
            <p:cNvPr id="407" name="Google Shape;407;p6"/>
            <p:cNvGrpSpPr/>
            <p:nvPr/>
          </p:nvGrpSpPr>
          <p:grpSpPr>
            <a:xfrm>
              <a:off x="64163" y="1918709"/>
              <a:ext cx="2509572" cy="1645920"/>
              <a:chOff x="117567" y="2028047"/>
              <a:chExt cx="2509572" cy="1645920"/>
            </a:xfrm>
          </p:grpSpPr>
          <p:sp>
            <p:nvSpPr>
              <p:cNvPr id="408" name="Google Shape;408;p6"/>
              <p:cNvSpPr/>
              <p:nvPr/>
            </p:nvSpPr>
            <p:spPr>
              <a:xfrm>
                <a:off x="1605697" y="2028047"/>
                <a:ext cx="1021442" cy="1645920"/>
              </a:xfrm>
              <a:custGeom>
                <a:avLst/>
                <a:gdLst/>
                <a:ahLst/>
                <a:cxnLst/>
                <a:rect l="l" t="t" r="r" b="b"/>
                <a:pathLst>
                  <a:path w="1021442" h="4064000" extrusionOk="0">
                    <a:moveTo>
                      <a:pt x="0" y="0"/>
                    </a:moveTo>
                    <a:lnTo>
                      <a:pt x="1021442" y="0"/>
                    </a:lnTo>
                    <a:lnTo>
                      <a:pt x="1021442" y="4064000"/>
                    </a:lnTo>
                    <a:lnTo>
                      <a:pt x="0" y="406400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30475" tIns="30475" rIns="30475" bIns="30475" anchor="t" anchorCtr="0">
                <a:noAutofit/>
              </a:bodyPr>
              <a:lstStyle/>
              <a:p>
                <a:pPr marL="0" marR="0" lvl="0" indent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>
                    <a:solidFill>
                      <a:schemeClr val="accent4"/>
                    </a:solidFill>
                    <a:latin typeface="Gill Sans"/>
                    <a:ea typeface="Gill Sans"/>
                    <a:cs typeface="Gill Sans"/>
                    <a:sym typeface="Gill Sans"/>
                  </a:rPr>
                  <a:t>Counting</a:t>
                </a:r>
                <a:endParaRPr sz="1400">
                  <a:solidFill>
                    <a:schemeClr val="accent4"/>
                  </a:solidFill>
                  <a:latin typeface="Gill Sans"/>
                  <a:ea typeface="Gill Sans"/>
                  <a:cs typeface="Gill Sans"/>
                  <a:sym typeface="Gill Sans"/>
                </a:endParaRPr>
              </a:p>
              <a:p>
                <a:pPr marL="0" marR="0" lvl="0" indent="0" algn="l" rtl="0">
                  <a:lnSpc>
                    <a:spcPct val="90000"/>
                  </a:lnSpc>
                  <a:spcBef>
                    <a:spcPts val="490"/>
                  </a:spcBef>
                  <a:spcAft>
                    <a:spcPts val="0"/>
                  </a:spcAft>
                  <a:buNone/>
                </a:pPr>
                <a:r>
                  <a:rPr lang="en-US" sz="1400">
                    <a:solidFill>
                      <a:schemeClr val="accent4"/>
                    </a:solidFill>
                    <a:latin typeface="Gill Sans"/>
                    <a:ea typeface="Gill Sans"/>
                    <a:cs typeface="Gill Sans"/>
                    <a:sym typeface="Gill Sans"/>
                  </a:rPr>
                  <a:t>Quantity</a:t>
                </a:r>
                <a:endParaRPr sz="1400">
                  <a:solidFill>
                    <a:schemeClr val="accent4"/>
                  </a:solidFill>
                  <a:latin typeface="Gill Sans"/>
                  <a:ea typeface="Gill Sans"/>
                  <a:cs typeface="Gill Sans"/>
                  <a:sym typeface="Gill Sans"/>
                </a:endParaRPr>
              </a:p>
              <a:p>
                <a:pPr marL="0" marR="0" lvl="0" indent="0" algn="l" rtl="0">
                  <a:lnSpc>
                    <a:spcPct val="90000"/>
                  </a:lnSpc>
                  <a:spcBef>
                    <a:spcPts val="490"/>
                  </a:spcBef>
                  <a:spcAft>
                    <a:spcPts val="0"/>
                  </a:spcAft>
                  <a:buNone/>
                </a:pPr>
                <a:r>
                  <a:rPr lang="en-US" sz="1400">
                    <a:solidFill>
                      <a:schemeClr val="accent4"/>
                    </a:solidFill>
                    <a:latin typeface="Gill Sans"/>
                    <a:ea typeface="Gill Sans"/>
                    <a:cs typeface="Gill Sans"/>
                    <a:sym typeface="Gill Sans"/>
                  </a:rPr>
                  <a:t>Comparison</a:t>
                </a:r>
                <a:endParaRPr sz="1400">
                  <a:solidFill>
                    <a:schemeClr val="accent4"/>
                  </a:solidFill>
                  <a:latin typeface="Gill Sans"/>
                  <a:ea typeface="Gill Sans"/>
                  <a:cs typeface="Gill Sans"/>
                  <a:sym typeface="Gill Sans"/>
                </a:endParaRPr>
              </a:p>
              <a:p>
                <a:pPr marL="0" marR="0" lvl="0" indent="0" algn="l" rtl="0">
                  <a:lnSpc>
                    <a:spcPct val="90000"/>
                  </a:lnSpc>
                  <a:spcBef>
                    <a:spcPts val="490"/>
                  </a:spcBef>
                  <a:spcAft>
                    <a:spcPts val="0"/>
                  </a:spcAft>
                  <a:buNone/>
                </a:pPr>
                <a:r>
                  <a:rPr lang="en-US" sz="1400">
                    <a:solidFill>
                      <a:schemeClr val="accent4"/>
                    </a:solidFill>
                    <a:latin typeface="Gill Sans"/>
                    <a:ea typeface="Gill Sans"/>
                    <a:cs typeface="Gill Sans"/>
                    <a:sym typeface="Gill Sans"/>
                  </a:rPr>
                  <a:t>Order</a:t>
                </a:r>
                <a:endParaRPr sz="1400">
                  <a:solidFill>
                    <a:schemeClr val="accent4"/>
                  </a:solidFill>
                  <a:latin typeface="Gill Sans"/>
                  <a:ea typeface="Gill Sans"/>
                  <a:cs typeface="Gill Sans"/>
                  <a:sym typeface="Gill Sans"/>
                </a:endParaRPr>
              </a:p>
              <a:p>
                <a:pPr marL="0" marR="0" lvl="0" indent="0" algn="l" rtl="0">
                  <a:lnSpc>
                    <a:spcPct val="90000"/>
                  </a:lnSpc>
                  <a:spcBef>
                    <a:spcPts val="490"/>
                  </a:spcBef>
                  <a:spcAft>
                    <a:spcPts val="0"/>
                  </a:spcAft>
                  <a:buNone/>
                </a:pPr>
                <a:r>
                  <a:rPr lang="en-US" sz="1400">
                    <a:solidFill>
                      <a:schemeClr val="accent4"/>
                    </a:solidFill>
                    <a:latin typeface="Gill Sans"/>
                    <a:ea typeface="Gill Sans"/>
                    <a:cs typeface="Gill Sans"/>
                    <a:sym typeface="Gill Sans"/>
                  </a:rPr>
                  <a:t>Numerals</a:t>
                </a:r>
                <a:endParaRPr sz="1400">
                  <a:solidFill>
                    <a:schemeClr val="accent4"/>
                  </a:solidFill>
                  <a:latin typeface="Gill Sans"/>
                  <a:ea typeface="Gill Sans"/>
                  <a:cs typeface="Gill Sans"/>
                  <a:sym typeface="Gill Sans"/>
                </a:endParaRPr>
              </a:p>
              <a:p>
                <a:pPr marL="0" marR="0" lvl="0" indent="0" algn="l" rtl="0">
                  <a:lnSpc>
                    <a:spcPct val="90000"/>
                  </a:lnSpc>
                  <a:spcBef>
                    <a:spcPts val="490"/>
                  </a:spcBef>
                  <a:spcAft>
                    <a:spcPts val="0"/>
                  </a:spcAft>
                  <a:buNone/>
                </a:pPr>
                <a:r>
                  <a:rPr lang="en-US" sz="1400">
                    <a:solidFill>
                      <a:schemeClr val="accent4"/>
                    </a:solidFill>
                    <a:latin typeface="Gill Sans"/>
                    <a:ea typeface="Gill Sans"/>
                    <a:cs typeface="Gill Sans"/>
                    <a:sym typeface="Gill Sans"/>
                  </a:rPr>
                  <a:t>Operations</a:t>
                </a:r>
                <a:endParaRPr sz="1400">
                  <a:solidFill>
                    <a:schemeClr val="accent4"/>
                  </a:solidFill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  <p:sp>
            <p:nvSpPr>
              <p:cNvPr id="409" name="Google Shape;409;p6"/>
              <p:cNvSpPr/>
              <p:nvPr/>
            </p:nvSpPr>
            <p:spPr>
              <a:xfrm>
                <a:off x="117567" y="2375442"/>
                <a:ext cx="1402800" cy="646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b="1">
                    <a:solidFill>
                      <a:schemeClr val="accent4"/>
                    </a:solidFill>
                    <a:latin typeface="Gill Sans"/>
                    <a:ea typeface="Gill Sans"/>
                    <a:cs typeface="Gill Sans"/>
                    <a:sym typeface="Gill Sans"/>
                  </a:rPr>
                  <a:t>Number &amp; </a:t>
                </a:r>
                <a:endParaRPr/>
              </a:p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b="1">
                    <a:solidFill>
                      <a:schemeClr val="accent4"/>
                    </a:solidFill>
                    <a:latin typeface="Gill Sans"/>
                    <a:ea typeface="Gill Sans"/>
                    <a:cs typeface="Gill Sans"/>
                    <a:sym typeface="Gill Sans"/>
                  </a:rPr>
                  <a:t>Operations</a:t>
                </a:r>
                <a:endParaRPr sz="1800" b="1">
                  <a:solidFill>
                    <a:schemeClr val="accent4"/>
                  </a:solidFill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p:grpSp>
        <p:grpSp>
          <p:nvGrpSpPr>
            <p:cNvPr id="410" name="Google Shape;410;p6"/>
            <p:cNvGrpSpPr/>
            <p:nvPr/>
          </p:nvGrpSpPr>
          <p:grpSpPr>
            <a:xfrm>
              <a:off x="2806115" y="1742568"/>
              <a:ext cx="1509560" cy="733583"/>
              <a:chOff x="5679986" y="2093956"/>
              <a:chExt cx="2028300" cy="1055100"/>
            </a:xfrm>
          </p:grpSpPr>
          <p:sp>
            <p:nvSpPr>
              <p:cNvPr id="411" name="Google Shape;411;p6"/>
              <p:cNvSpPr/>
              <p:nvPr/>
            </p:nvSpPr>
            <p:spPr>
              <a:xfrm>
                <a:off x="5679986" y="2093956"/>
                <a:ext cx="2028300" cy="1055100"/>
              </a:xfrm>
              <a:prstGeom prst="wedgeEllipseCallout">
                <a:avLst>
                  <a:gd name="adj1" fmla="val -68934"/>
                  <a:gd name="adj2" fmla="val 51786"/>
                </a:avLst>
              </a:prstGeom>
              <a:solidFill>
                <a:srgbClr val="FCEBC5"/>
              </a:solidFill>
              <a:ln w="22225" cap="rnd" cmpd="sng">
                <a:solidFill>
                  <a:srgbClr val="64460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  <p:sp>
            <p:nvSpPr>
              <p:cNvPr id="412" name="Google Shape;412;p6"/>
              <p:cNvSpPr txBox="1"/>
              <p:nvPr/>
            </p:nvSpPr>
            <p:spPr>
              <a:xfrm>
                <a:off x="5967121" y="2209188"/>
                <a:ext cx="1454100" cy="86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100">
                    <a:solidFill>
                      <a:schemeClr val="dk1"/>
                    </a:solidFill>
                    <a:latin typeface="Gill Sans"/>
                    <a:ea typeface="Gill Sans"/>
                    <a:cs typeface="Gill Sans"/>
                    <a:sym typeface="Gill Sans"/>
                  </a:rPr>
                  <a:t>What number is two numbers AFTER 3?</a:t>
                </a:r>
                <a:endParaRPr sz="1100">
                  <a:solidFill>
                    <a:schemeClr val="dk1"/>
                  </a:solidFill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p:grpSp>
        <p:grpSp>
          <p:nvGrpSpPr>
            <p:cNvPr id="413" name="Google Shape;413;p6"/>
            <p:cNvGrpSpPr/>
            <p:nvPr/>
          </p:nvGrpSpPr>
          <p:grpSpPr>
            <a:xfrm>
              <a:off x="2565696" y="2491782"/>
              <a:ext cx="1375200" cy="725878"/>
              <a:chOff x="9230163" y="2574387"/>
              <a:chExt cx="1375200" cy="462000"/>
            </a:xfrm>
          </p:grpSpPr>
          <p:sp>
            <p:nvSpPr>
              <p:cNvPr id="414" name="Google Shape;414;p6"/>
              <p:cNvSpPr/>
              <p:nvPr/>
            </p:nvSpPr>
            <p:spPr>
              <a:xfrm>
                <a:off x="9230163" y="2574387"/>
                <a:ext cx="1375200" cy="462000"/>
              </a:xfrm>
              <a:prstGeom prst="wedgeEllipseCallout">
                <a:avLst>
                  <a:gd name="adj1" fmla="val -69973"/>
                  <a:gd name="adj2" fmla="val -5120"/>
                </a:avLst>
              </a:prstGeom>
              <a:solidFill>
                <a:srgbClr val="FCEBC5"/>
              </a:solidFill>
              <a:ln w="22225" cap="rnd" cmpd="sng">
                <a:solidFill>
                  <a:srgbClr val="64460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  <p:sp>
            <p:nvSpPr>
              <p:cNvPr id="415" name="Google Shape;415;p6"/>
              <p:cNvSpPr txBox="1"/>
              <p:nvPr/>
            </p:nvSpPr>
            <p:spPr>
              <a:xfrm>
                <a:off x="9319640" y="2634012"/>
                <a:ext cx="1196400" cy="381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100">
                    <a:solidFill>
                      <a:schemeClr val="dk1"/>
                    </a:solidFill>
                    <a:latin typeface="Gill Sans"/>
                    <a:ea typeface="Gill Sans"/>
                    <a:cs typeface="Gill Sans"/>
                    <a:sym typeface="Gill Sans"/>
                  </a:rPr>
                  <a:t>What number comes right BEFORE 10?</a:t>
                </a:r>
                <a:endParaRPr sz="1100">
                  <a:solidFill>
                    <a:schemeClr val="dk1"/>
                  </a:solidFill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p:grpSp>
      </p:grpSp>
      <p:grpSp>
        <p:nvGrpSpPr>
          <p:cNvPr id="416" name="Google Shape;416;p6"/>
          <p:cNvGrpSpPr/>
          <p:nvPr/>
        </p:nvGrpSpPr>
        <p:grpSpPr>
          <a:xfrm>
            <a:off x="452177" y="5020599"/>
            <a:ext cx="2201356" cy="1154584"/>
            <a:chOff x="570806" y="3826545"/>
            <a:chExt cx="2201356" cy="1154584"/>
          </a:xfrm>
        </p:grpSpPr>
        <p:sp>
          <p:nvSpPr>
            <p:cNvPr id="417" name="Google Shape;417;p6"/>
            <p:cNvSpPr/>
            <p:nvPr/>
          </p:nvSpPr>
          <p:spPr>
            <a:xfrm>
              <a:off x="651983" y="4158169"/>
              <a:ext cx="2120179" cy="822960"/>
            </a:xfrm>
            <a:custGeom>
              <a:avLst/>
              <a:gdLst/>
              <a:ahLst/>
              <a:cxnLst/>
              <a:rect l="l" t="t" r="r" b="b"/>
              <a:pathLst>
                <a:path w="1021442" h="3047593" extrusionOk="0">
                  <a:moveTo>
                    <a:pt x="0" y="0"/>
                  </a:moveTo>
                  <a:lnTo>
                    <a:pt x="1021442" y="0"/>
                  </a:lnTo>
                  <a:lnTo>
                    <a:pt x="1021442" y="3047593"/>
                  </a:lnTo>
                  <a:lnTo>
                    <a:pt x="0" y="3047593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30475" tIns="30475" rIns="30475" bIns="30475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accent2"/>
                  </a:solidFill>
                  <a:latin typeface="Gill Sans"/>
                  <a:ea typeface="Gill Sans"/>
                  <a:cs typeface="Gill Sans"/>
                  <a:sym typeface="Gill Sans"/>
                </a:rPr>
                <a:t>Measurement Attributes</a:t>
              </a:r>
              <a:endParaRPr sz="1400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endParaRPr>
            </a:p>
            <a:p>
              <a:pPr marL="0" marR="0" lvl="0" indent="0" algn="l" rtl="0">
                <a:lnSpc>
                  <a:spcPct val="90000"/>
                </a:lnSpc>
                <a:spcBef>
                  <a:spcPts val="49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accent2"/>
                  </a:solidFill>
                  <a:latin typeface="Gill Sans"/>
                  <a:ea typeface="Gill Sans"/>
                  <a:cs typeface="Gill Sans"/>
                  <a:sym typeface="Gill Sans"/>
                </a:rPr>
                <a:t>Comparing &amp; Ordering</a:t>
              </a:r>
              <a:endParaRPr sz="1400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endParaRPr>
            </a:p>
            <a:p>
              <a:pPr marL="0" marR="0" lvl="0" indent="0" algn="l" rtl="0">
                <a:lnSpc>
                  <a:spcPct val="90000"/>
                </a:lnSpc>
                <a:spcBef>
                  <a:spcPts val="49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accent2"/>
                  </a:solidFill>
                  <a:latin typeface="Gill Sans"/>
                  <a:ea typeface="Gill Sans"/>
                  <a:cs typeface="Gill Sans"/>
                  <a:sym typeface="Gill Sans"/>
                </a:rPr>
                <a:t>Behaviors &amp; Processes</a:t>
              </a:r>
              <a:endParaRPr sz="1400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418" name="Google Shape;418;p6"/>
            <p:cNvSpPr/>
            <p:nvPr/>
          </p:nvSpPr>
          <p:spPr>
            <a:xfrm>
              <a:off x="570806" y="3826545"/>
              <a:ext cx="167084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accent2"/>
                  </a:solidFill>
                  <a:latin typeface="Gill Sans"/>
                  <a:ea typeface="Gill Sans"/>
                  <a:cs typeface="Gill Sans"/>
                  <a:sym typeface="Gill Sans"/>
                </a:rPr>
                <a:t>Measurement</a:t>
              </a:r>
              <a:endParaRPr sz="1800" b="1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pic>
        <p:nvPicPr>
          <p:cNvPr id="419" name="Google Shape;419;p6" descr="https://upload.wikimedia.org/wikipedia/en/thumb/0/04/ScaleCarComparison.jpg/800px-ScaleCarComparison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424368">
            <a:off x="691184" y="3598274"/>
            <a:ext cx="1749379" cy="131203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p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277832">
            <a:off x="7161821" y="3248118"/>
            <a:ext cx="1396633" cy="1396633"/>
          </a:xfrm>
          <a:prstGeom prst="rect">
            <a:avLst/>
          </a:prstGeom>
          <a:solidFill>
            <a:srgbClr val="ECECEC"/>
          </a:solidFill>
          <a:ln>
            <a:noFill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421" name="Google Shape;421;p6" descr="round assorted-color plastic cases"/>
          <p:cNvPicPr preferRelativeResize="0"/>
          <p:nvPr/>
        </p:nvPicPr>
        <p:blipFill rotWithShape="1">
          <a:blip r:embed="rId6">
            <a:alphaModFix/>
          </a:blip>
          <a:srcRect t="3820" r="822" b="4857"/>
          <a:stretch/>
        </p:blipFill>
        <p:spPr>
          <a:xfrm>
            <a:off x="4806176" y="1921875"/>
            <a:ext cx="2165570" cy="1330036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" name="Google Shape;422;p6" descr="http://weclipart.com/gimg/7F2AA9F5C9874616/pattern-clipart-number-patterns-clipart-1.gif"/>
          <p:cNvPicPr preferRelativeResize="0"/>
          <p:nvPr/>
        </p:nvPicPr>
        <p:blipFill rotWithShape="1">
          <a:blip r:embed="rId7">
            <a:alphaModFix/>
          </a:blip>
          <a:srcRect l="8009" t="38080" r="9574" b="36740"/>
          <a:stretch/>
        </p:blipFill>
        <p:spPr>
          <a:xfrm>
            <a:off x="2823925" y="3442498"/>
            <a:ext cx="3250522" cy="767557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Google Shape;423;p6" descr="http://weclipart.com/gimg/D2035EBEE0114431/Kcnezpxai.jpe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 rot="574611">
            <a:off x="5573826" y="4279456"/>
            <a:ext cx="1350904" cy="1748228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424" name="Google Shape;424;p6"/>
          <p:cNvSpPr/>
          <p:nvPr/>
        </p:nvSpPr>
        <p:spPr>
          <a:xfrm>
            <a:off x="2539313" y="3251911"/>
            <a:ext cx="3737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accent3"/>
                </a:solidFill>
                <a:latin typeface="Gill Sans"/>
                <a:ea typeface="Gill Sans"/>
                <a:cs typeface="Gill Sans"/>
                <a:sym typeface="Gill Sans"/>
              </a:rPr>
              <a:t>Patterns &amp; Algebraic Thinking</a:t>
            </a:r>
            <a:endParaRPr sz="1800" b="1">
              <a:solidFill>
                <a:schemeClr val="accent3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425" name="Google Shape;425;p6" descr="Wooden Tangram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3900908" y="4292923"/>
            <a:ext cx="1413308" cy="14051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0" name="Google Shape;430;p7"/>
          <p:cNvGrpSpPr/>
          <p:nvPr/>
        </p:nvGrpSpPr>
        <p:grpSpPr>
          <a:xfrm>
            <a:off x="6429752" y="3727900"/>
            <a:ext cx="2056132" cy="893403"/>
            <a:chOff x="6429752" y="3727900"/>
            <a:chExt cx="2056132" cy="893403"/>
          </a:xfrm>
        </p:grpSpPr>
        <p:sp>
          <p:nvSpPr>
            <p:cNvPr id="431" name="Google Shape;431;p7"/>
            <p:cNvSpPr/>
            <p:nvPr/>
          </p:nvSpPr>
          <p:spPr>
            <a:xfrm>
              <a:off x="6429752" y="3727900"/>
              <a:ext cx="2056132" cy="868323"/>
            </a:xfrm>
            <a:prstGeom prst="wedgeRoundRectCallout">
              <a:avLst>
                <a:gd name="adj1" fmla="val 68086"/>
                <a:gd name="adj2" fmla="val 23221"/>
                <a:gd name="adj3" fmla="val 16667"/>
              </a:avLst>
            </a:prstGeom>
            <a:solidFill>
              <a:srgbClr val="92CCDC">
                <a:alpha val="97647"/>
              </a:srgbClr>
            </a:solidFill>
            <a:ln w="222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00">
                  <a:solidFill>
                    <a:schemeClr val="dk1"/>
                  </a:solidFill>
                  <a:latin typeface="Gill Sans"/>
                  <a:ea typeface="Gill Sans"/>
                  <a:cs typeface="Gill Sans"/>
                  <a:sym typeface="Gill Sans"/>
                </a:rPr>
                <a:t>Are there some materials that seem more engaging than others?</a:t>
              </a:r>
              <a:endParaRPr/>
            </a:p>
          </p:txBody>
        </p:sp>
        <p:sp>
          <p:nvSpPr>
            <p:cNvPr id="432" name="Google Shape;432;p7"/>
            <p:cNvSpPr/>
            <p:nvPr/>
          </p:nvSpPr>
          <p:spPr>
            <a:xfrm>
              <a:off x="6429752" y="3752980"/>
              <a:ext cx="2056132" cy="868323"/>
            </a:xfrm>
            <a:prstGeom prst="wedgeRoundRectCallout">
              <a:avLst>
                <a:gd name="adj1" fmla="val 68086"/>
                <a:gd name="adj2" fmla="val 23221"/>
                <a:gd name="adj3" fmla="val 16667"/>
              </a:avLst>
            </a:prstGeom>
            <a:noFill/>
            <a:ln w="222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433" name="Google Shape;433;p7"/>
          <p:cNvSpPr txBox="1">
            <a:spLocks noGrp="1"/>
          </p:cNvSpPr>
          <p:nvPr>
            <p:ph type="title"/>
          </p:nvPr>
        </p:nvSpPr>
        <p:spPr>
          <a:xfrm>
            <a:off x="581192" y="687474"/>
            <a:ext cx="7989752" cy="1083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</a:pPr>
            <a:r>
              <a:rPr lang="en-US"/>
              <a:t>WE’RE GOING ON A </a:t>
            </a:r>
            <a:r>
              <a:rPr lang="en-US" strike="sngStrike"/>
              <a:t>BEAR</a:t>
            </a:r>
            <a:r>
              <a:rPr lang="en-US"/>
              <a:t> MATH HUNT…</a:t>
            </a:r>
            <a:endParaRPr/>
          </a:p>
        </p:txBody>
      </p:sp>
      <p:sp>
        <p:nvSpPr>
          <p:cNvPr id="434" name="Google Shape;434;p7"/>
          <p:cNvSpPr txBox="1">
            <a:spLocks noGrp="1"/>
          </p:cNvSpPr>
          <p:nvPr>
            <p:ph type="body" idx="1"/>
          </p:nvPr>
        </p:nvSpPr>
        <p:spPr>
          <a:xfrm>
            <a:off x="589325" y="2010370"/>
            <a:ext cx="4693875" cy="4114800"/>
          </a:xfrm>
          <a:prstGeom prst="rect">
            <a:avLst/>
          </a:prstGeom>
          <a:solidFill>
            <a:srgbClr val="F2DADA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06000" lvl="0" indent="-212527" algn="l" rtl="0">
              <a:spcBef>
                <a:spcPts val="0"/>
              </a:spcBef>
              <a:spcAft>
                <a:spcPts val="0"/>
              </a:spcAft>
              <a:buSzPts val="1472"/>
              <a:buNone/>
            </a:pP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680"/>
              </a:spcBef>
              <a:spcAft>
                <a:spcPts val="0"/>
              </a:spcAft>
              <a:buSzPts val="368"/>
              <a:buNone/>
            </a:pPr>
            <a:endParaRPr sz="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920"/>
              </a:spcBef>
              <a:spcAft>
                <a:spcPts val="0"/>
              </a:spcAft>
              <a:buSzPts val="1472"/>
              <a:buNone/>
            </a:pPr>
            <a:r>
              <a:rPr lang="en-US" sz="1600">
                <a:solidFill>
                  <a:srgbClr val="F2DADA"/>
                </a:solidFill>
              </a:rPr>
              <a:t>Divide into teams of 2-3 people each</a:t>
            </a:r>
            <a:endParaRPr/>
          </a:p>
          <a:p>
            <a:pPr marL="0" lvl="0" indent="0" algn="l" rtl="0">
              <a:spcBef>
                <a:spcPts val="920"/>
              </a:spcBef>
              <a:spcAft>
                <a:spcPts val="0"/>
              </a:spcAft>
              <a:buSzPts val="1472"/>
              <a:buNone/>
            </a:pPr>
            <a:r>
              <a:rPr lang="en-US" sz="1600">
                <a:solidFill>
                  <a:srgbClr val="F2DADA"/>
                </a:solidFill>
              </a:rPr>
              <a:t>Visit a classroom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472"/>
              <a:buNone/>
            </a:pPr>
            <a:r>
              <a:rPr lang="en-US" sz="1600" i="1">
                <a:solidFill>
                  <a:srgbClr val="F2DADA"/>
                </a:solidFill>
              </a:rPr>
              <a:t>	</a:t>
            </a:r>
            <a:r>
              <a:rPr lang="en-US" sz="1400" i="1">
                <a:solidFill>
                  <a:srgbClr val="F2DADA"/>
                </a:solidFill>
              </a:rPr>
              <a:t>(not one of those represented on your team)</a:t>
            </a:r>
            <a:endParaRPr/>
          </a:p>
          <a:p>
            <a:pPr marL="306000" lvl="0" indent="-306000" algn="l" rtl="0">
              <a:spcBef>
                <a:spcPts val="920"/>
              </a:spcBef>
              <a:spcAft>
                <a:spcPts val="0"/>
              </a:spcAft>
              <a:buSzPts val="1472"/>
              <a:buChar char="◼"/>
            </a:pPr>
            <a:r>
              <a:rPr lang="en-US" sz="1600">
                <a:solidFill>
                  <a:schemeClr val="dk1"/>
                </a:solidFill>
              </a:rPr>
              <a:t>Gather 5 different math materials in 6 minutes</a:t>
            </a:r>
            <a:endParaRPr/>
          </a:p>
          <a:p>
            <a:pPr marL="306000" lvl="0" indent="-306000" algn="l" rtl="0">
              <a:spcBef>
                <a:spcPts val="920"/>
              </a:spcBef>
              <a:spcAft>
                <a:spcPts val="0"/>
              </a:spcAft>
              <a:buSzPts val="1472"/>
              <a:buChar char="◼"/>
            </a:pPr>
            <a:r>
              <a:rPr lang="en-US" sz="1600">
                <a:solidFill>
                  <a:schemeClr val="dk1"/>
                </a:solidFill>
              </a:rPr>
              <a:t>Calculate scores:</a:t>
            </a:r>
            <a:endParaRPr/>
          </a:p>
        </p:txBody>
      </p:sp>
      <p:sp>
        <p:nvSpPr>
          <p:cNvPr id="435" name="Google Shape;435;p7"/>
          <p:cNvSpPr txBox="1">
            <a:spLocks noGrp="1"/>
          </p:cNvSpPr>
          <p:nvPr>
            <p:ph type="body" idx="2"/>
          </p:nvPr>
        </p:nvSpPr>
        <p:spPr>
          <a:xfrm>
            <a:off x="1183205" y="4333925"/>
            <a:ext cx="3506111" cy="1571603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127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306000" lvl="0" indent="-306000" algn="l" rtl="0">
              <a:spcBef>
                <a:spcPts val="0"/>
              </a:spcBef>
              <a:spcAft>
                <a:spcPts val="0"/>
              </a:spcAft>
              <a:buSzPts val="1012"/>
              <a:buFont typeface="Noto Sans Symbols"/>
              <a:buChar char="🞦"/>
            </a:pPr>
            <a:r>
              <a:rPr lang="en-US" sz="1100" b="1">
                <a:solidFill>
                  <a:schemeClr val="dk1"/>
                </a:solidFill>
              </a:rPr>
              <a:t>1 point </a:t>
            </a:r>
            <a:r>
              <a:rPr lang="en-US" sz="1100">
                <a:solidFill>
                  <a:schemeClr val="dk1"/>
                </a:solidFill>
              </a:rPr>
              <a:t>for each math component area represented (number, geometry, measurement, etc.)</a:t>
            </a:r>
            <a:endParaRPr/>
          </a:p>
          <a:p>
            <a:pPr marL="306000" lvl="0" indent="-306000" algn="l" rtl="0">
              <a:spcBef>
                <a:spcPts val="220"/>
              </a:spcBef>
              <a:spcAft>
                <a:spcPts val="0"/>
              </a:spcAft>
              <a:buSzPts val="1012"/>
              <a:buFont typeface="Noto Sans Symbols"/>
              <a:buChar char="🞦"/>
            </a:pPr>
            <a:r>
              <a:rPr lang="en-US" sz="1100" b="1">
                <a:solidFill>
                  <a:schemeClr val="dk1"/>
                </a:solidFill>
              </a:rPr>
              <a:t>1 bonus point </a:t>
            </a:r>
            <a:r>
              <a:rPr lang="en-US" sz="1100">
                <a:solidFill>
                  <a:schemeClr val="dk1"/>
                </a:solidFill>
              </a:rPr>
              <a:t>for each math material gathered from </a:t>
            </a:r>
            <a:r>
              <a:rPr lang="en-US" sz="1100" u="sng">
                <a:solidFill>
                  <a:schemeClr val="dk1"/>
                </a:solidFill>
              </a:rPr>
              <a:t>outside</a:t>
            </a:r>
            <a:r>
              <a:rPr lang="en-US" sz="1100">
                <a:solidFill>
                  <a:schemeClr val="dk1"/>
                </a:solidFill>
              </a:rPr>
              <a:t> “toys and games” or “math” center</a:t>
            </a:r>
            <a:endParaRPr/>
          </a:p>
          <a:p>
            <a:pPr marL="306000" lvl="0" indent="-306000" algn="l" rtl="0">
              <a:spcBef>
                <a:spcPts val="220"/>
              </a:spcBef>
              <a:spcAft>
                <a:spcPts val="0"/>
              </a:spcAft>
              <a:buSzPts val="1012"/>
              <a:buFont typeface="Noto Sans Symbols"/>
              <a:buChar char="🞦"/>
            </a:pPr>
            <a:r>
              <a:rPr lang="en-US" sz="1100" b="1">
                <a:solidFill>
                  <a:schemeClr val="dk1"/>
                </a:solidFill>
              </a:rPr>
              <a:t>1 bonus point</a:t>
            </a:r>
            <a:r>
              <a:rPr lang="en-US" sz="1100">
                <a:solidFill>
                  <a:schemeClr val="dk1"/>
                </a:solidFill>
              </a:rPr>
              <a:t> for </a:t>
            </a:r>
            <a:r>
              <a:rPr lang="en-US" sz="1100" u="sng">
                <a:solidFill>
                  <a:schemeClr val="dk1"/>
                </a:solidFill>
              </a:rPr>
              <a:t>unconventional</a:t>
            </a:r>
            <a:r>
              <a:rPr lang="en-US" sz="1100">
                <a:solidFill>
                  <a:schemeClr val="dk1"/>
                </a:solidFill>
              </a:rPr>
              <a:t> math materials (e.g., art materials, books, dramatic)</a:t>
            </a:r>
            <a:endParaRPr/>
          </a:p>
          <a:p>
            <a:pPr marL="0" lvl="0" indent="0" algn="ctr" rtl="0">
              <a:spcBef>
                <a:spcPts val="240"/>
              </a:spcBef>
              <a:spcAft>
                <a:spcPts val="0"/>
              </a:spcAft>
              <a:buSzPts val="1104"/>
              <a:buNone/>
            </a:pPr>
            <a:r>
              <a:rPr lang="en-US" sz="1200" b="1" i="1">
                <a:solidFill>
                  <a:schemeClr val="accent4"/>
                </a:solidFill>
              </a:rPr>
              <a:t>Team with the highest total score wins!</a:t>
            </a:r>
            <a:endParaRPr sz="1200" b="1" i="1">
              <a:solidFill>
                <a:schemeClr val="accent4"/>
              </a:solidFill>
            </a:endParaRPr>
          </a:p>
        </p:txBody>
      </p:sp>
      <p:sp>
        <p:nvSpPr>
          <p:cNvPr id="436" name="Google Shape;436;p7"/>
          <p:cNvSpPr txBox="1"/>
          <p:nvPr/>
        </p:nvSpPr>
        <p:spPr>
          <a:xfrm>
            <a:off x="5586516" y="2048052"/>
            <a:ext cx="2984428" cy="863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88"/>
              <a:buFont typeface="Noto Sans Symbols"/>
              <a:buNone/>
            </a:pPr>
            <a:r>
              <a:rPr lang="en-US" sz="1400" b="1">
                <a:solidFill>
                  <a:srgbClr val="31859B"/>
                </a:solidFill>
                <a:latin typeface="Gill Sans"/>
                <a:ea typeface="Gill Sans"/>
                <a:cs typeface="Gill Sans"/>
                <a:sym typeface="Gill Sans"/>
              </a:rPr>
              <a:t>Review the materials each team has gathered, and consider the following questions:</a:t>
            </a:r>
            <a:endParaRPr sz="1400" b="1">
              <a:solidFill>
                <a:srgbClr val="31859B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37" name="Google Shape;437;p7"/>
          <p:cNvSpPr/>
          <p:nvPr/>
        </p:nvSpPr>
        <p:spPr>
          <a:xfrm>
            <a:off x="1333898" y="2151919"/>
            <a:ext cx="3204723" cy="338514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DIRECTIONS &amp; SCORING:</a:t>
            </a:r>
            <a:endParaRPr sz="1600" dirty="0"/>
          </a:p>
        </p:txBody>
      </p:sp>
      <p:sp>
        <p:nvSpPr>
          <p:cNvPr id="438" name="Google Shape;438;p7"/>
          <p:cNvSpPr/>
          <p:nvPr/>
        </p:nvSpPr>
        <p:spPr>
          <a:xfrm>
            <a:off x="5146453" y="2974483"/>
            <a:ext cx="1802818" cy="868323"/>
          </a:xfrm>
          <a:prstGeom prst="wedgeRoundRectCallout">
            <a:avLst>
              <a:gd name="adj1" fmla="val 87783"/>
              <a:gd name="adj2" fmla="val -47047"/>
              <a:gd name="adj3" fmla="val 16667"/>
            </a:avLst>
          </a:prstGeom>
          <a:solidFill>
            <a:srgbClr val="D99593"/>
          </a:solidFill>
          <a:ln w="2222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How children typically use these materials in your classroom?</a:t>
            </a:r>
            <a:endParaRPr sz="13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39" name="Google Shape;439;p7"/>
          <p:cNvSpPr/>
          <p:nvPr/>
        </p:nvSpPr>
        <p:spPr>
          <a:xfrm>
            <a:off x="5164925" y="2991128"/>
            <a:ext cx="1802818" cy="868323"/>
          </a:xfrm>
          <a:prstGeom prst="wedgeRoundRectCallout">
            <a:avLst>
              <a:gd name="adj1" fmla="val 87783"/>
              <a:gd name="adj2" fmla="val -47047"/>
              <a:gd name="adj3" fmla="val 16667"/>
            </a:avLst>
          </a:prstGeom>
          <a:noFill/>
          <a:ln w="2222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grpSp>
        <p:nvGrpSpPr>
          <p:cNvPr id="440" name="Google Shape;440;p7"/>
          <p:cNvGrpSpPr/>
          <p:nvPr/>
        </p:nvGrpSpPr>
        <p:grpSpPr>
          <a:xfrm>
            <a:off x="5931947" y="5251845"/>
            <a:ext cx="2638997" cy="660841"/>
            <a:chOff x="5931947" y="5251845"/>
            <a:chExt cx="2638997" cy="660841"/>
          </a:xfrm>
        </p:grpSpPr>
        <p:sp>
          <p:nvSpPr>
            <p:cNvPr id="441" name="Google Shape;441;p7"/>
            <p:cNvSpPr/>
            <p:nvPr/>
          </p:nvSpPr>
          <p:spPr>
            <a:xfrm>
              <a:off x="5955031" y="5251845"/>
              <a:ext cx="2615913" cy="646986"/>
            </a:xfrm>
            <a:prstGeom prst="wedgeRoundRectCallout">
              <a:avLst>
                <a:gd name="adj1" fmla="val 51313"/>
                <a:gd name="adj2" fmla="val 91519"/>
                <a:gd name="adj3" fmla="val 16667"/>
              </a:avLst>
            </a:prstGeom>
            <a:solidFill>
              <a:srgbClr val="C2D59B">
                <a:alpha val="97647"/>
              </a:srgbClr>
            </a:solidFill>
            <a:ln w="222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00">
                  <a:solidFill>
                    <a:schemeClr val="dk1"/>
                  </a:solidFill>
                  <a:latin typeface="Gill Sans"/>
                  <a:ea typeface="Gill Sans"/>
                  <a:cs typeface="Gill Sans"/>
                  <a:sym typeface="Gill Sans"/>
                </a:rPr>
                <a:t>Which math skills/components are promoted by these materials?</a:t>
              </a:r>
              <a:endParaRPr/>
            </a:p>
          </p:txBody>
        </p:sp>
        <p:sp>
          <p:nvSpPr>
            <p:cNvPr id="442" name="Google Shape;442;p7"/>
            <p:cNvSpPr/>
            <p:nvPr/>
          </p:nvSpPr>
          <p:spPr>
            <a:xfrm>
              <a:off x="5931947" y="5265700"/>
              <a:ext cx="2615913" cy="646986"/>
            </a:xfrm>
            <a:prstGeom prst="wedgeRoundRectCallout">
              <a:avLst>
                <a:gd name="adj1" fmla="val 51313"/>
                <a:gd name="adj2" fmla="val 91519"/>
                <a:gd name="adj3" fmla="val 16667"/>
              </a:avLst>
            </a:prstGeom>
            <a:noFill/>
            <a:ln w="222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grpSp>
        <p:nvGrpSpPr>
          <p:cNvPr id="443" name="Google Shape;443;p7"/>
          <p:cNvGrpSpPr/>
          <p:nvPr/>
        </p:nvGrpSpPr>
        <p:grpSpPr>
          <a:xfrm>
            <a:off x="5376417" y="4523002"/>
            <a:ext cx="2566859" cy="670071"/>
            <a:chOff x="5376417" y="4523002"/>
            <a:chExt cx="2566859" cy="670071"/>
          </a:xfrm>
        </p:grpSpPr>
        <p:sp>
          <p:nvSpPr>
            <p:cNvPr id="444" name="Google Shape;444;p7"/>
            <p:cNvSpPr/>
            <p:nvPr/>
          </p:nvSpPr>
          <p:spPr>
            <a:xfrm>
              <a:off x="5376417" y="4546087"/>
              <a:ext cx="2534532" cy="646986"/>
            </a:xfrm>
            <a:prstGeom prst="wedgeRoundRectCallout">
              <a:avLst>
                <a:gd name="adj1" fmla="val -39054"/>
                <a:gd name="adj2" fmla="val 90981"/>
                <a:gd name="adj3" fmla="val 16667"/>
              </a:avLst>
            </a:prstGeom>
            <a:solidFill>
              <a:srgbClr val="F6D180"/>
            </a:solidFill>
            <a:ln w="222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00">
                  <a:solidFill>
                    <a:schemeClr val="dk1"/>
                  </a:solidFill>
                  <a:latin typeface="Gill Sans"/>
                  <a:ea typeface="Gill Sans"/>
                  <a:cs typeface="Gill Sans"/>
                  <a:sym typeface="Gill Sans"/>
                </a:rPr>
                <a:t>How do you introduce/set up these materials in centers?</a:t>
              </a:r>
              <a:endParaRPr/>
            </a:p>
          </p:txBody>
        </p:sp>
        <p:sp>
          <p:nvSpPr>
            <p:cNvPr id="445" name="Google Shape;445;p7"/>
            <p:cNvSpPr/>
            <p:nvPr/>
          </p:nvSpPr>
          <p:spPr>
            <a:xfrm>
              <a:off x="5408744" y="4523002"/>
              <a:ext cx="2534532" cy="646986"/>
            </a:xfrm>
            <a:prstGeom prst="wedgeRoundRectCallout">
              <a:avLst>
                <a:gd name="adj1" fmla="val -39054"/>
                <a:gd name="adj2" fmla="val 90981"/>
                <a:gd name="adj3" fmla="val 16667"/>
              </a:avLst>
            </a:prstGeom>
            <a:noFill/>
            <a:ln w="222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446" name="Google Shape;446;p7"/>
          <p:cNvSpPr/>
          <p:nvPr/>
        </p:nvSpPr>
        <p:spPr>
          <a:xfrm>
            <a:off x="589325" y="2656642"/>
            <a:ext cx="1753857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Go back to your own classroom</a:t>
            </a:r>
            <a:endParaRPr/>
          </a:p>
        </p:txBody>
      </p:sp>
      <p:sp>
        <p:nvSpPr>
          <p:cNvPr id="447" name="Google Shape;447;p7"/>
          <p:cNvSpPr/>
          <p:nvPr/>
        </p:nvSpPr>
        <p:spPr>
          <a:xfrm>
            <a:off x="2693359" y="2656642"/>
            <a:ext cx="2843432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Divide into teams of 2-3 people each &amp; visit a classroom</a:t>
            </a:r>
            <a:endParaRPr sz="1400" i="1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48" name="Google Shape;448;p7"/>
          <p:cNvSpPr/>
          <p:nvPr/>
        </p:nvSpPr>
        <p:spPr>
          <a:xfrm>
            <a:off x="2281693" y="2893598"/>
            <a:ext cx="731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rPr>
              <a:t>-OR-</a:t>
            </a:r>
            <a:endParaRPr sz="1600" b="1" i="1">
              <a:solidFill>
                <a:schemeClr val="accent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8"/>
          <p:cNvSpPr txBox="1">
            <a:spLocks noGrp="1"/>
          </p:cNvSpPr>
          <p:nvPr>
            <p:ph type="title"/>
          </p:nvPr>
        </p:nvSpPr>
        <p:spPr>
          <a:xfrm>
            <a:off x="581192" y="687474"/>
            <a:ext cx="7989752" cy="1083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</a:pPr>
            <a:r>
              <a:rPr lang="en-US"/>
              <a:t>2. PLANNING FOR MATH EVERY DAY</a:t>
            </a:r>
            <a:endParaRPr/>
          </a:p>
        </p:txBody>
      </p:sp>
      <p:sp>
        <p:nvSpPr>
          <p:cNvPr id="455" name="Google Shape;455;p8"/>
          <p:cNvSpPr txBox="1">
            <a:spLocks noGrp="1"/>
          </p:cNvSpPr>
          <p:nvPr>
            <p:ph type="body" idx="1"/>
          </p:nvPr>
        </p:nvSpPr>
        <p:spPr>
          <a:xfrm>
            <a:off x="581192" y="2085127"/>
            <a:ext cx="4469273" cy="38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06000" lvl="0" indent="-306000" algn="l" rtl="0">
              <a:spcBef>
                <a:spcPts val="0"/>
              </a:spcBef>
              <a:spcAft>
                <a:spcPts val="0"/>
              </a:spcAft>
              <a:buSzPts val="1656"/>
              <a:buChar char="◼"/>
            </a:pPr>
            <a:r>
              <a:rPr lang="en-US">
                <a:solidFill>
                  <a:schemeClr val="dk1"/>
                </a:solidFill>
              </a:rPr>
              <a:t>Daily routines (calendar, lining up, tallying votes or attendance)</a:t>
            </a:r>
            <a:endParaRPr/>
          </a:p>
          <a:p>
            <a:pPr marL="306000" lvl="0" indent="-306000" algn="l" rtl="0">
              <a:spcBef>
                <a:spcPts val="960"/>
              </a:spcBef>
              <a:spcAft>
                <a:spcPts val="0"/>
              </a:spcAft>
              <a:buSzPts val="1656"/>
              <a:buChar char="◼"/>
            </a:pPr>
            <a:r>
              <a:rPr lang="en-US">
                <a:solidFill>
                  <a:schemeClr val="dk1"/>
                </a:solidFill>
              </a:rPr>
              <a:t>Spontaneous comments and conversations during center time</a:t>
            </a:r>
            <a:endParaRPr/>
          </a:p>
          <a:p>
            <a:pPr marL="306000" lvl="0" indent="-306000" algn="l" rtl="0">
              <a:spcBef>
                <a:spcPts val="960"/>
              </a:spcBef>
              <a:spcAft>
                <a:spcPts val="0"/>
              </a:spcAft>
              <a:buSzPts val="1656"/>
              <a:buChar char="◼"/>
            </a:pPr>
            <a:r>
              <a:rPr lang="en-US">
                <a:solidFill>
                  <a:schemeClr val="dk1"/>
                </a:solidFill>
              </a:rPr>
              <a:t>Meal-time conversations</a:t>
            </a:r>
            <a:endParaRPr/>
          </a:p>
          <a:p>
            <a:pPr marL="306000" lvl="0" indent="-306000" algn="l" rtl="0">
              <a:spcBef>
                <a:spcPts val="960"/>
              </a:spcBef>
              <a:spcAft>
                <a:spcPts val="0"/>
              </a:spcAft>
              <a:buSzPts val="1656"/>
              <a:buChar char="◼"/>
            </a:pPr>
            <a:r>
              <a:rPr lang="en-US">
                <a:solidFill>
                  <a:schemeClr val="dk1"/>
                </a:solidFill>
              </a:rPr>
              <a:t>Whole group lessons to model skills or introduce materials; asking children to share their work or strategies</a:t>
            </a:r>
            <a:endParaRPr/>
          </a:p>
          <a:p>
            <a:pPr marL="306000" lvl="0" indent="-306000" algn="l" rtl="0">
              <a:spcBef>
                <a:spcPts val="960"/>
              </a:spcBef>
              <a:spcAft>
                <a:spcPts val="0"/>
              </a:spcAft>
              <a:buSzPts val="1656"/>
              <a:buChar char="◼"/>
            </a:pPr>
            <a:r>
              <a:rPr lang="en-US">
                <a:solidFill>
                  <a:schemeClr val="dk1"/>
                </a:solidFill>
              </a:rPr>
              <a:t>Small group lessons to teach specific concepts</a:t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456" name="Google Shape;456;p8"/>
          <p:cNvGrpSpPr/>
          <p:nvPr/>
        </p:nvGrpSpPr>
        <p:grpSpPr>
          <a:xfrm>
            <a:off x="4583526" y="5023496"/>
            <a:ext cx="3067163" cy="899395"/>
            <a:chOff x="5727908" y="5073136"/>
            <a:chExt cx="2499457" cy="899395"/>
          </a:xfrm>
        </p:grpSpPr>
        <p:sp>
          <p:nvSpPr>
            <p:cNvPr id="457" name="Google Shape;457;p8"/>
            <p:cNvSpPr/>
            <p:nvPr/>
          </p:nvSpPr>
          <p:spPr>
            <a:xfrm>
              <a:off x="5727908" y="5449310"/>
              <a:ext cx="2499457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rgbClr val="953734"/>
                  </a:solidFill>
                  <a:latin typeface="Gill Sans"/>
                  <a:ea typeface="Gill Sans"/>
                  <a:cs typeface="Gill Sans"/>
                  <a:sym typeface="Gill Sans"/>
                </a:rPr>
                <a:t>How do you currently incorporate math content throughout the day?</a:t>
              </a:r>
              <a:endParaRPr sz="1400">
                <a:solidFill>
                  <a:srgbClr val="953734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pic>
          <p:nvPicPr>
            <p:cNvPr id="458" name="Google Shape;458;p8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rot="558274">
              <a:off x="5948928" y="5090721"/>
              <a:ext cx="248846" cy="38479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59" name="Google Shape;459;p8"/>
            <p:cNvSpPr/>
            <p:nvPr/>
          </p:nvSpPr>
          <p:spPr>
            <a:xfrm>
              <a:off x="6137665" y="5178634"/>
              <a:ext cx="1974554" cy="338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 cap="none">
                  <a:solidFill>
                    <a:schemeClr val="dk1"/>
                  </a:solidFill>
                  <a:latin typeface="Caveat"/>
                  <a:ea typeface="Caveat"/>
                  <a:cs typeface="Caveat"/>
                  <a:sym typeface="Caveat"/>
                </a:rPr>
                <a:t>DISCUSSION POINT:</a:t>
              </a:r>
              <a:endParaRPr sz="1600" b="1" cap="none">
                <a:solidFill>
                  <a:schemeClr val="dk1"/>
                </a:solidFill>
                <a:latin typeface="Caveat"/>
                <a:ea typeface="Caveat"/>
                <a:cs typeface="Caveat"/>
                <a:sym typeface="Caveat"/>
              </a:endParaRPr>
            </a:p>
          </p:txBody>
        </p:sp>
      </p:grpSp>
      <p:grpSp>
        <p:nvGrpSpPr>
          <p:cNvPr id="460" name="Google Shape;460;p8"/>
          <p:cNvGrpSpPr/>
          <p:nvPr/>
        </p:nvGrpSpPr>
        <p:grpSpPr>
          <a:xfrm>
            <a:off x="5193201" y="2362294"/>
            <a:ext cx="1554598" cy="1656275"/>
            <a:chOff x="800675" y="4530436"/>
            <a:chExt cx="1554598" cy="1656275"/>
          </a:xfrm>
        </p:grpSpPr>
        <p:sp>
          <p:nvSpPr>
            <p:cNvPr id="461" name="Google Shape;461;p8"/>
            <p:cNvSpPr/>
            <p:nvPr/>
          </p:nvSpPr>
          <p:spPr>
            <a:xfrm>
              <a:off x="816542" y="4566508"/>
              <a:ext cx="1538731" cy="1620203"/>
            </a:xfrm>
            <a:prstGeom prst="wedgeRoundRectCallout">
              <a:avLst>
                <a:gd name="adj1" fmla="val -41047"/>
                <a:gd name="adj2" fmla="val -64316"/>
                <a:gd name="adj3" fmla="val 16667"/>
              </a:avLst>
            </a:prstGeom>
            <a:solidFill>
              <a:schemeClr val="accent3">
                <a:alpha val="74901"/>
              </a:schemeClr>
            </a:solidFill>
            <a:ln w="222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dk1"/>
                  </a:solidFill>
                  <a:latin typeface="Gill Sans"/>
                  <a:ea typeface="Gill Sans"/>
                  <a:cs typeface="Gill Sans"/>
                  <a:sym typeface="Gill Sans"/>
                </a:rPr>
                <a:t>Let’s vote on what we should study next. We will </a:t>
              </a:r>
              <a:r>
                <a:rPr lang="en-US" sz="1400" b="1">
                  <a:solidFill>
                    <a:schemeClr val="dk1"/>
                  </a:solidFill>
                  <a:latin typeface="Gill Sans"/>
                  <a:ea typeface="Gill Sans"/>
                  <a:cs typeface="Gill Sans"/>
                  <a:sym typeface="Gill Sans"/>
                </a:rPr>
                <a:t>make a graph</a:t>
              </a:r>
              <a:r>
                <a:rPr lang="en-US" sz="1400">
                  <a:solidFill>
                    <a:schemeClr val="dk1"/>
                  </a:solidFill>
                  <a:latin typeface="Gill Sans"/>
                  <a:ea typeface="Gill Sans"/>
                  <a:cs typeface="Gill Sans"/>
                  <a:sym typeface="Gill Sans"/>
                </a:rPr>
                <a:t> to see which topic wins…</a:t>
              </a:r>
              <a:endParaRPr sz="14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462" name="Google Shape;462;p8"/>
            <p:cNvSpPr/>
            <p:nvPr/>
          </p:nvSpPr>
          <p:spPr>
            <a:xfrm>
              <a:off x="800675" y="4530436"/>
              <a:ext cx="1538700" cy="1620300"/>
            </a:xfrm>
            <a:prstGeom prst="wedgeRoundRectCallout">
              <a:avLst>
                <a:gd name="adj1" fmla="val -41047"/>
                <a:gd name="adj2" fmla="val -64316"/>
                <a:gd name="adj3" fmla="val 16667"/>
              </a:avLst>
            </a:prstGeom>
            <a:noFill/>
            <a:ln w="222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grpSp>
        <p:nvGrpSpPr>
          <p:cNvPr id="463" name="Google Shape;463;p8"/>
          <p:cNvGrpSpPr/>
          <p:nvPr/>
        </p:nvGrpSpPr>
        <p:grpSpPr>
          <a:xfrm>
            <a:off x="6480616" y="3816380"/>
            <a:ext cx="1780510" cy="937001"/>
            <a:chOff x="2278960" y="4322421"/>
            <a:chExt cx="1780510" cy="937001"/>
          </a:xfrm>
        </p:grpSpPr>
        <p:sp>
          <p:nvSpPr>
            <p:cNvPr id="464" name="Google Shape;464;p8"/>
            <p:cNvSpPr/>
            <p:nvPr/>
          </p:nvSpPr>
          <p:spPr>
            <a:xfrm>
              <a:off x="2278960" y="4340021"/>
              <a:ext cx="1780510" cy="919401"/>
            </a:xfrm>
            <a:prstGeom prst="wedgeRoundRectCallout">
              <a:avLst>
                <a:gd name="adj1" fmla="val 40162"/>
                <a:gd name="adj2" fmla="val 84889"/>
                <a:gd name="adj3" fmla="val 16667"/>
              </a:avLst>
            </a:prstGeom>
            <a:solidFill>
              <a:srgbClr val="8CB3E3">
                <a:alpha val="97647"/>
              </a:srgbClr>
            </a:solidFill>
            <a:ln w="222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>
                  <a:solidFill>
                    <a:schemeClr val="dk1"/>
                  </a:solidFill>
                  <a:latin typeface="Gill Sans"/>
                  <a:ea typeface="Gill Sans"/>
                  <a:cs typeface="Gill Sans"/>
                  <a:sym typeface="Gill Sans"/>
                </a:rPr>
                <a:t>What kind of pattern </a:t>
              </a:r>
              <a:r>
                <a:rPr lang="en-US" sz="1400">
                  <a:solidFill>
                    <a:schemeClr val="dk1"/>
                  </a:solidFill>
                  <a:latin typeface="Gill Sans"/>
                  <a:ea typeface="Gill Sans"/>
                  <a:cs typeface="Gill Sans"/>
                  <a:sym typeface="Gill Sans"/>
                </a:rPr>
                <a:t>can we make today when we line up?</a:t>
              </a:r>
              <a:endParaRPr sz="14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465" name="Google Shape;465;p8"/>
            <p:cNvSpPr/>
            <p:nvPr/>
          </p:nvSpPr>
          <p:spPr>
            <a:xfrm>
              <a:off x="2278960" y="4322421"/>
              <a:ext cx="1780510" cy="919401"/>
            </a:xfrm>
            <a:prstGeom prst="wedgeRoundRectCallout">
              <a:avLst>
                <a:gd name="adj1" fmla="val 40162"/>
                <a:gd name="adj2" fmla="val 84889"/>
                <a:gd name="adj3" fmla="val 16667"/>
              </a:avLst>
            </a:prstGeom>
            <a:noFill/>
            <a:ln w="222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grpSp>
        <p:nvGrpSpPr>
          <p:cNvPr id="466" name="Google Shape;466;p8"/>
          <p:cNvGrpSpPr/>
          <p:nvPr/>
        </p:nvGrpSpPr>
        <p:grpSpPr>
          <a:xfrm>
            <a:off x="6795974" y="2276400"/>
            <a:ext cx="1690606" cy="1483833"/>
            <a:chOff x="3843446" y="4702878"/>
            <a:chExt cx="1690606" cy="1483833"/>
          </a:xfrm>
        </p:grpSpPr>
        <p:sp>
          <p:nvSpPr>
            <p:cNvPr id="467" name="Google Shape;467;p8"/>
            <p:cNvSpPr/>
            <p:nvPr/>
          </p:nvSpPr>
          <p:spPr>
            <a:xfrm>
              <a:off x="3862270" y="4715218"/>
              <a:ext cx="1671782" cy="1471493"/>
            </a:xfrm>
            <a:prstGeom prst="wedgeEllipseCallout">
              <a:avLst>
                <a:gd name="adj1" fmla="val 65908"/>
                <a:gd name="adj2" fmla="val -50331"/>
              </a:avLst>
            </a:prstGeom>
            <a:solidFill>
              <a:srgbClr val="D99593">
                <a:alpha val="74901"/>
              </a:srgbClr>
            </a:solidFill>
            <a:ln w="222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>
                  <a:solidFill>
                    <a:schemeClr val="dk1"/>
                  </a:solidFill>
                  <a:latin typeface="Gill Sans"/>
                  <a:ea typeface="Gill Sans"/>
                  <a:cs typeface="Gill Sans"/>
                  <a:sym typeface="Gill Sans"/>
                </a:rPr>
                <a:t>How many more </a:t>
              </a:r>
              <a:r>
                <a:rPr lang="en-US" sz="1400">
                  <a:solidFill>
                    <a:schemeClr val="dk1"/>
                  </a:solidFill>
                  <a:latin typeface="Gill Sans"/>
                  <a:ea typeface="Gill Sans"/>
                  <a:cs typeface="Gill Sans"/>
                  <a:sym typeface="Gill Sans"/>
                </a:rPr>
                <a:t>forks do we need for the blue table?</a:t>
              </a:r>
              <a:endParaRPr sz="14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468" name="Google Shape;468;p8"/>
            <p:cNvSpPr/>
            <p:nvPr/>
          </p:nvSpPr>
          <p:spPr>
            <a:xfrm>
              <a:off x="3843446" y="4702878"/>
              <a:ext cx="1671782" cy="1471493"/>
            </a:xfrm>
            <a:prstGeom prst="wedgeEllipseCallout">
              <a:avLst>
                <a:gd name="adj1" fmla="val 65908"/>
                <a:gd name="adj2" fmla="val -50331"/>
              </a:avLst>
            </a:prstGeom>
            <a:noFill/>
            <a:ln w="222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4" name="Google Shape;474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9550" y="4362125"/>
            <a:ext cx="2457450" cy="1866900"/>
          </a:xfrm>
          <a:prstGeom prst="rect">
            <a:avLst/>
          </a:prstGeom>
          <a:noFill/>
          <a:ln>
            <a:noFill/>
          </a:ln>
        </p:spPr>
      </p:pic>
      <p:sp>
        <p:nvSpPr>
          <p:cNvPr id="475" name="Google Shape;475;p9"/>
          <p:cNvSpPr txBox="1">
            <a:spLocks noGrp="1"/>
          </p:cNvSpPr>
          <p:nvPr>
            <p:ph type="title"/>
          </p:nvPr>
        </p:nvSpPr>
        <p:spPr>
          <a:xfrm>
            <a:off x="443345" y="687474"/>
            <a:ext cx="8238837" cy="1083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</a:pPr>
            <a:r>
              <a:rPr lang="en-US"/>
              <a:t>3. MANIPULATIVES AND HANDS-ON ACTIVITIES</a:t>
            </a:r>
            <a:endParaRPr/>
          </a:p>
        </p:txBody>
      </p:sp>
      <p:sp>
        <p:nvSpPr>
          <p:cNvPr id="476" name="Google Shape;476;p9"/>
          <p:cNvSpPr txBox="1">
            <a:spLocks noGrp="1"/>
          </p:cNvSpPr>
          <p:nvPr>
            <p:ph type="body" idx="1"/>
          </p:nvPr>
        </p:nvSpPr>
        <p:spPr>
          <a:xfrm>
            <a:off x="581193" y="2085127"/>
            <a:ext cx="4556415" cy="38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656"/>
              <a:buNone/>
            </a:pPr>
            <a:r>
              <a:rPr lang="en-US">
                <a:solidFill>
                  <a:schemeClr val="dk1"/>
                </a:solidFill>
              </a:rPr>
              <a:t>Playing with manipulatives and talking about math provide experiences and insights for both the teacher and the child. </a:t>
            </a:r>
            <a:endParaRPr/>
          </a:p>
          <a:p>
            <a:pPr marL="306000" lvl="0" indent="-306000" algn="l" rtl="0">
              <a:spcBef>
                <a:spcPts val="920"/>
              </a:spcBef>
              <a:spcAft>
                <a:spcPts val="0"/>
              </a:spcAft>
              <a:buSzPts val="1472"/>
              <a:buChar char="◼"/>
            </a:pPr>
            <a:r>
              <a:rPr lang="en-US" sz="1600" b="1">
                <a:solidFill>
                  <a:schemeClr val="accent1"/>
                </a:solidFill>
              </a:rPr>
              <a:t>For children</a:t>
            </a:r>
            <a:r>
              <a:rPr lang="en-US" sz="1600">
                <a:solidFill>
                  <a:schemeClr val="dk1"/>
                </a:solidFill>
              </a:rPr>
              <a:t>, math manipulatives are objects that provide concrete opportunities for thinking out loud about math. </a:t>
            </a:r>
            <a:endParaRPr/>
          </a:p>
          <a:p>
            <a:pPr marL="306000" lvl="0" indent="-306000" algn="l" rtl="0">
              <a:spcBef>
                <a:spcPts val="920"/>
              </a:spcBef>
              <a:spcAft>
                <a:spcPts val="0"/>
              </a:spcAft>
              <a:buSzPts val="1472"/>
              <a:buChar char="◼"/>
            </a:pPr>
            <a:r>
              <a:rPr lang="en-US" sz="1600" b="1">
                <a:solidFill>
                  <a:schemeClr val="accent1"/>
                </a:solidFill>
              </a:rPr>
              <a:t>For teachers</a:t>
            </a:r>
            <a:r>
              <a:rPr lang="en-US" sz="1600">
                <a:solidFill>
                  <a:schemeClr val="dk1"/>
                </a:solidFill>
              </a:rPr>
              <a:t>, math manipulatives are tools to help foster and clarify a children’s math understanding.</a:t>
            </a:r>
            <a:endParaRPr/>
          </a:p>
          <a:p>
            <a:pPr marL="306000" lvl="0" indent="-200844" algn="l" rtl="0">
              <a:spcBef>
                <a:spcPts val="960"/>
              </a:spcBef>
              <a:spcAft>
                <a:spcPts val="0"/>
              </a:spcAft>
              <a:buSzPts val="1656"/>
              <a:buNone/>
            </a:pPr>
            <a:endParaRPr>
              <a:solidFill>
                <a:schemeClr val="dk1"/>
              </a:solidFill>
            </a:endParaRPr>
          </a:p>
        </p:txBody>
      </p:sp>
      <p:pic>
        <p:nvPicPr>
          <p:cNvPr id="477" name="Google Shape;477;p9"/>
          <p:cNvPicPr preferRelativeResize="0"/>
          <p:nvPr/>
        </p:nvPicPr>
        <p:blipFill rotWithShape="1">
          <a:blip r:embed="rId4">
            <a:alphaModFix/>
          </a:blip>
          <a:srcRect l="5048" t="3790" r="7386" b="4808"/>
          <a:stretch/>
        </p:blipFill>
        <p:spPr>
          <a:xfrm rot="205992">
            <a:off x="5254315" y="2035189"/>
            <a:ext cx="2948128" cy="3986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Dividend">
  <a:themeElements>
    <a:clrScheme name="Custom 2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BACC6"/>
      </a:accent1>
      <a:accent2>
        <a:srgbClr val="C0504D"/>
      </a:accent2>
      <a:accent3>
        <a:srgbClr val="9BBB59"/>
      </a:accent3>
      <a:accent4>
        <a:srgbClr val="C88E0E"/>
      </a:accent4>
      <a:accent5>
        <a:srgbClr val="1F497D"/>
      </a:accent5>
      <a:accent6>
        <a:srgbClr val="F0B42F"/>
      </a:accent6>
      <a:hlink>
        <a:srgbClr val="C88E0E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Dividend">
  <a:themeElements>
    <a:clrScheme name="PD COLORS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BACC6"/>
      </a:accent1>
      <a:accent2>
        <a:srgbClr val="C0504D"/>
      </a:accent2>
      <a:accent3>
        <a:srgbClr val="9BBB59"/>
      </a:accent3>
      <a:accent4>
        <a:srgbClr val="C88E0E"/>
      </a:accent4>
      <a:accent5>
        <a:srgbClr val="1F497D"/>
      </a:accent5>
      <a:accent6>
        <a:srgbClr val="F0B42F"/>
      </a:accent6>
      <a:hlink>
        <a:srgbClr val="C88E0E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2400</Words>
  <Application>Microsoft Macintosh PowerPoint</Application>
  <PresentationFormat>On-screen Show (4:3)</PresentationFormat>
  <Paragraphs>302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14</vt:i4>
      </vt:variant>
    </vt:vector>
  </HeadingPairs>
  <TitlesOfParts>
    <vt:vector size="23" baseType="lpstr">
      <vt:lpstr>Gill Sans</vt:lpstr>
      <vt:lpstr>Montserrat Medium</vt:lpstr>
      <vt:lpstr>Calibri</vt:lpstr>
      <vt:lpstr>Arial</vt:lpstr>
      <vt:lpstr>Noto Sans Symbols</vt:lpstr>
      <vt:lpstr>Century Gothic</vt:lpstr>
      <vt:lpstr>Caveat</vt:lpstr>
      <vt:lpstr>Dividend</vt:lpstr>
      <vt:lpstr>Dividend</vt:lpstr>
      <vt:lpstr>Providing Early Math Opportunities</vt:lpstr>
      <vt:lpstr>THE “MAGIC 8” CLASSROOM PRACTICES</vt:lpstr>
      <vt:lpstr>THE IMPORTANCE OF EARLY MATH </vt:lpstr>
      <vt:lpstr>MATH IN TYPICAL PRE-K CLASSROOMS</vt:lpstr>
      <vt:lpstr>STRATEGIES FOR PROVIDING MATH OPPORTUNITIES</vt:lpstr>
      <vt:lpstr>1. KEY EARLY MATH CONCEPTS: MORE THAN COUNTING TO 10 (OR EVEN 100)!</vt:lpstr>
      <vt:lpstr>WE’RE GOING ON A BEAR MATH HUNT…</vt:lpstr>
      <vt:lpstr>2. PLANNING FOR MATH EVERY DAY</vt:lpstr>
      <vt:lpstr>3. MANIPULATIVES AND HANDS-ON ACTIVITIES</vt:lpstr>
      <vt:lpstr>4. EMBRACING SPONTANEOUS MATH MOMENTS</vt:lpstr>
      <vt:lpstr>SAMPLE CLASSROOM VIDEO 1: SUPPORTING CHILDREN’S EXPLORATION DURING CENTERS</vt:lpstr>
      <vt:lpstr>SAMPLE CLASSROOM VIDEO 2:  LINKING MATH AND LITERACY</vt:lpstr>
      <vt:lpstr>SPECIAL THANKS &amp; ADDITIONAL RESOURCES</vt:lpstr>
      <vt:lpstr>INDIVIDUAL IMAGE SOURCES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Providing Early Math Opportunities</dc:title>
  <dc:creator>Alana Tunstel</dc:creator>
  <cp:lastModifiedBy>Microsoft Office User</cp:lastModifiedBy>
  <cp:revision>2</cp:revision>
  <dcterms:created xsi:type="dcterms:W3CDTF">2016-08-10T02:42:45Z</dcterms:created>
  <dcterms:modified xsi:type="dcterms:W3CDTF">2021-06-09T16:35:35Z</dcterms:modified>
</cp:coreProperties>
</file>